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7" r:id="rId4"/>
    <p:sldId id="258" r:id="rId5"/>
    <p:sldId id="260" r:id="rId6"/>
    <p:sldId id="261" r:id="rId7"/>
    <p:sldId id="262" r:id="rId8"/>
    <p:sldId id="264" r:id="rId9"/>
    <p:sldId id="274" r:id="rId10"/>
    <p:sldId id="265" r:id="rId11"/>
    <p:sldId id="267" r:id="rId12"/>
    <p:sldId id="275" r:id="rId13"/>
    <p:sldId id="269" r:id="rId14"/>
    <p:sldId id="273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7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D"/>
    <a:srgbClr val="D5FFFF"/>
    <a:srgbClr val="E7FFFF"/>
    <a:srgbClr val="F0F8FA"/>
    <a:srgbClr val="EFFFFF"/>
    <a:srgbClr val="FBFFFF"/>
    <a:srgbClr val="9EE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074" autoAdjust="0"/>
  </p:normalViewPr>
  <p:slideViewPr>
    <p:cSldViewPr>
      <p:cViewPr>
        <p:scale>
          <a:sx n="77" d="100"/>
          <a:sy n="77" d="100"/>
        </p:scale>
        <p:origin x="-176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EDC6E0-0EEF-4281-A2F1-5AC4D090A4E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D702414B-9AD7-415A-9C7E-409C238B981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i="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ООО «Комбинат школьного питания № 2»</a:t>
          </a:r>
          <a:endParaRPr lang="ru-RU" sz="16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A6C8DA-4370-4CAF-9BCB-79466CD929E9}" type="parTrans" cxnId="{31A208CB-5C0A-4574-AE4E-4DEC1A713A18}">
      <dgm:prSet/>
      <dgm:spPr/>
      <dgm:t>
        <a:bodyPr/>
        <a:lstStyle/>
        <a:p>
          <a:endParaRPr lang="ru-RU"/>
        </a:p>
      </dgm:t>
    </dgm:pt>
    <dgm:pt modelId="{D00720D2-680B-48DA-9F5E-584F0C691F15}" type="sibTrans" cxnId="{31A208CB-5C0A-4574-AE4E-4DEC1A713A18}">
      <dgm:prSet/>
      <dgm:spPr/>
      <dgm:t>
        <a:bodyPr/>
        <a:lstStyle/>
        <a:p>
          <a:endParaRPr lang="ru-RU"/>
        </a:p>
      </dgm:t>
    </dgm:pt>
    <dgm:pt modelId="{F4239093-8980-4982-87DD-FDC59C8BB38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i="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ООО «Комбинат школьного питания № 3»</a:t>
          </a:r>
          <a:endParaRPr lang="ru-RU" sz="16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84D828-FB0E-4E0A-8423-4D515CD49EB0}" type="parTrans" cxnId="{935E1EA7-9415-4C2C-9523-1A83B923A431}">
      <dgm:prSet/>
      <dgm:spPr/>
      <dgm:t>
        <a:bodyPr/>
        <a:lstStyle/>
        <a:p>
          <a:endParaRPr lang="ru-RU"/>
        </a:p>
      </dgm:t>
    </dgm:pt>
    <dgm:pt modelId="{06D9D7E7-3BF8-4B39-81C9-0DC3086F1069}" type="sibTrans" cxnId="{935E1EA7-9415-4C2C-9523-1A83B923A431}">
      <dgm:prSet/>
      <dgm:spPr/>
      <dgm:t>
        <a:bodyPr/>
        <a:lstStyle/>
        <a:p>
          <a:endParaRPr lang="ru-RU"/>
        </a:p>
      </dgm:t>
    </dgm:pt>
    <dgm:pt modelId="{39008124-8CE2-4AC1-B316-D5A4027D86E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i="0" dirty="0">
              <a:latin typeface="Arial" panose="020B0604020202020204" pitchFamily="34" charset="0"/>
              <a:ea typeface="MingLiU" pitchFamily="49" charset="-120"/>
              <a:cs typeface="Arial" panose="020B0604020202020204" pitchFamily="34" charset="0"/>
            </a:rPr>
            <a:t>ООО «</a:t>
          </a:r>
          <a:r>
            <a:rPr lang="ru-RU" sz="1600" b="1" i="0" dirty="0" err="1">
              <a:latin typeface="Arial" panose="020B0604020202020204" pitchFamily="34" charset="0"/>
              <a:ea typeface="MingLiU" pitchFamily="49" charset="-120"/>
              <a:cs typeface="Arial" panose="020B0604020202020204" pitchFamily="34" charset="0"/>
            </a:rPr>
            <a:t>Энко</a:t>
          </a:r>
          <a:r>
            <a:rPr lang="ru-RU" sz="1600" b="1" i="0" dirty="0">
              <a:latin typeface="Arial" panose="020B0604020202020204" pitchFamily="34" charset="0"/>
              <a:ea typeface="MingLiU" pitchFamily="49" charset="-120"/>
              <a:cs typeface="Arial" panose="020B0604020202020204" pitchFamily="34" charset="0"/>
            </a:rPr>
            <a:t> плюс»</a:t>
          </a:r>
        </a:p>
      </dgm:t>
    </dgm:pt>
    <dgm:pt modelId="{31052B2E-5B54-4C04-9D12-43D7B3F2D1D8}" type="parTrans" cxnId="{37854C2A-F6ED-4D88-AC7B-B03F12555635}">
      <dgm:prSet/>
      <dgm:spPr/>
      <dgm:t>
        <a:bodyPr/>
        <a:lstStyle/>
        <a:p>
          <a:endParaRPr lang="ru-RU"/>
        </a:p>
      </dgm:t>
    </dgm:pt>
    <dgm:pt modelId="{1DE3FC89-1548-4151-87F7-B3B58AEF97CC}" type="sibTrans" cxnId="{37854C2A-F6ED-4D88-AC7B-B03F12555635}">
      <dgm:prSet/>
      <dgm:spPr/>
      <dgm:t>
        <a:bodyPr/>
        <a:lstStyle/>
        <a:p>
          <a:endParaRPr lang="ru-RU"/>
        </a:p>
      </dgm:t>
    </dgm:pt>
    <dgm:pt modelId="{5C64F789-ABF7-4831-A2BF-231C008AD95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i="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ООО «Кулинар плюс»</a:t>
          </a:r>
          <a:endParaRPr lang="ru-RU" sz="16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BEE6EC-A50F-41F0-BD54-394E461B2127}" type="parTrans" cxnId="{4F2DEFE7-93D3-481F-8738-23DA0922EF23}">
      <dgm:prSet/>
      <dgm:spPr/>
      <dgm:t>
        <a:bodyPr/>
        <a:lstStyle/>
        <a:p>
          <a:endParaRPr lang="ru-RU"/>
        </a:p>
      </dgm:t>
    </dgm:pt>
    <dgm:pt modelId="{E6C22C33-D65D-425D-8C20-FFA2DBC5DE12}" type="sibTrans" cxnId="{4F2DEFE7-93D3-481F-8738-23DA0922EF23}">
      <dgm:prSet/>
      <dgm:spPr/>
      <dgm:t>
        <a:bodyPr/>
        <a:lstStyle/>
        <a:p>
          <a:endParaRPr lang="ru-RU"/>
        </a:p>
      </dgm:t>
    </dgm:pt>
    <dgm:pt modelId="{76CE99DF-3480-49BC-A15A-5C46C8133AF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i="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ОАО «Чебоксарский хлебозавод № 2»</a:t>
          </a:r>
          <a:endParaRPr lang="ru-RU" sz="16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CC625-5921-4B28-B90B-252A9C12BA84}" type="parTrans" cxnId="{8994ED99-20E4-440A-944C-73F4628F6A4F}">
      <dgm:prSet/>
      <dgm:spPr/>
      <dgm:t>
        <a:bodyPr/>
        <a:lstStyle/>
        <a:p>
          <a:endParaRPr lang="ru-RU"/>
        </a:p>
      </dgm:t>
    </dgm:pt>
    <dgm:pt modelId="{13A45B16-160D-428C-9723-E5BC1E13A142}" type="sibTrans" cxnId="{8994ED99-20E4-440A-944C-73F4628F6A4F}">
      <dgm:prSet/>
      <dgm:spPr/>
      <dgm:t>
        <a:bodyPr/>
        <a:lstStyle/>
        <a:p>
          <a:endParaRPr lang="ru-RU"/>
        </a:p>
      </dgm:t>
    </dgm:pt>
    <dgm:pt modelId="{CD461071-007D-4D77-B163-F4A37C391D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i="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ООО «Спектр»</a:t>
          </a:r>
          <a:endParaRPr lang="ru-RU" sz="16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61CD8D-8475-4A66-BE79-6408CD6F5AAE}" type="parTrans" cxnId="{D0E20694-9F66-4839-AA0A-2DDB0CC32F1F}">
      <dgm:prSet/>
      <dgm:spPr/>
      <dgm:t>
        <a:bodyPr/>
        <a:lstStyle/>
        <a:p>
          <a:endParaRPr lang="ru-RU"/>
        </a:p>
      </dgm:t>
    </dgm:pt>
    <dgm:pt modelId="{CE08A740-193C-47B9-A232-EE16489A57AE}" type="sibTrans" cxnId="{D0E20694-9F66-4839-AA0A-2DDB0CC32F1F}">
      <dgm:prSet/>
      <dgm:spPr/>
      <dgm:t>
        <a:bodyPr/>
        <a:lstStyle/>
        <a:p>
          <a:endParaRPr lang="ru-RU"/>
        </a:p>
      </dgm:t>
    </dgm:pt>
    <dgm:pt modelId="{BEAD1EA9-A5A6-4698-9DFC-662FDCEC7AC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i="0" dirty="0" smtClean="0">
              <a:latin typeface="Arial" panose="020B0604020202020204" pitchFamily="34" charset="0"/>
              <a:cs typeface="Arial" panose="020B0604020202020204" pitchFamily="34" charset="0"/>
            </a:rPr>
            <a:t>МБОУ «СОШ № 61» г. Чебоксары</a:t>
          </a:r>
          <a:endParaRPr lang="ru-RU" sz="16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ACF63F-CCED-4D8A-A75D-7710B8BB6139}" type="parTrans" cxnId="{93028C7F-F513-44C8-B9B1-D6F2C27B5EAC}">
      <dgm:prSet/>
      <dgm:spPr/>
      <dgm:t>
        <a:bodyPr/>
        <a:lstStyle/>
        <a:p>
          <a:endParaRPr lang="ru-RU"/>
        </a:p>
      </dgm:t>
    </dgm:pt>
    <dgm:pt modelId="{3A7CF575-B681-48BA-A422-20D9ADB4CD00}" type="sibTrans" cxnId="{93028C7F-F513-44C8-B9B1-D6F2C27B5EAC}">
      <dgm:prSet/>
      <dgm:spPr/>
      <dgm:t>
        <a:bodyPr/>
        <a:lstStyle/>
        <a:p>
          <a:endParaRPr lang="ru-RU"/>
        </a:p>
      </dgm:t>
    </dgm:pt>
    <dgm:pt modelId="{FB04087C-C3D6-423E-8749-71E8151E8FB1}" type="pres">
      <dgm:prSet presAssocID="{3FEDC6E0-0EEF-4281-A2F1-5AC4D090A4E0}" presName="linearFlow" presStyleCnt="0">
        <dgm:presLayoutVars>
          <dgm:dir/>
          <dgm:resizeHandles val="exact"/>
        </dgm:presLayoutVars>
      </dgm:prSet>
      <dgm:spPr/>
    </dgm:pt>
    <dgm:pt modelId="{44CB7CBF-5C3E-4E38-95B2-224AB803234F}" type="pres">
      <dgm:prSet presAssocID="{D702414B-9AD7-415A-9C7E-409C238B981A}" presName="composite" presStyleCnt="0"/>
      <dgm:spPr/>
    </dgm:pt>
    <dgm:pt modelId="{99738C22-F130-4110-842D-B99FF8F7594F}" type="pres">
      <dgm:prSet presAssocID="{D702414B-9AD7-415A-9C7E-409C238B981A}" presName="imgShp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4692D14-8376-41A0-9AD1-3F24228F9DF2}" type="pres">
      <dgm:prSet presAssocID="{D702414B-9AD7-415A-9C7E-409C238B981A}" presName="txShp" presStyleLbl="node1" presStyleIdx="0" presStyleCnt="7" custLinFactNeighborX="581" custLinFactNeighborY="-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DFFBF-8371-4AA3-8DC8-85628515BCDD}" type="pres">
      <dgm:prSet presAssocID="{D00720D2-680B-48DA-9F5E-584F0C691F15}" presName="spacing" presStyleCnt="0"/>
      <dgm:spPr/>
    </dgm:pt>
    <dgm:pt modelId="{D9A0AE1F-976C-4D2F-B074-8991A3601A99}" type="pres">
      <dgm:prSet presAssocID="{F4239093-8980-4982-87DD-FDC59C8BB38D}" presName="composite" presStyleCnt="0"/>
      <dgm:spPr/>
    </dgm:pt>
    <dgm:pt modelId="{7D3D43ED-7029-4E24-B74F-4220A1D85E59}" type="pres">
      <dgm:prSet presAssocID="{F4239093-8980-4982-87DD-FDC59C8BB38D}" presName="imgShp" presStyleLbl="fgImgPlace1" presStyleIdx="1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20946DF-69B3-47DE-AB78-2A5E965FE464}" type="pres">
      <dgm:prSet presAssocID="{F4239093-8980-4982-87DD-FDC59C8BB38D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6CAA7-0CE9-42B9-805D-4296DE0D81FE}" type="pres">
      <dgm:prSet presAssocID="{06D9D7E7-3BF8-4B39-81C9-0DC3086F1069}" presName="spacing" presStyleCnt="0"/>
      <dgm:spPr/>
    </dgm:pt>
    <dgm:pt modelId="{59F9634D-365E-4F40-8D1E-F813565E4ABC}" type="pres">
      <dgm:prSet presAssocID="{CD461071-007D-4D77-B163-F4A37C391D99}" presName="composite" presStyleCnt="0"/>
      <dgm:spPr/>
    </dgm:pt>
    <dgm:pt modelId="{67BE1F72-DA49-4C24-BB5A-1FC87ED320A2}" type="pres">
      <dgm:prSet presAssocID="{CD461071-007D-4D77-B163-F4A37C391D99}" presName="imgShp" presStyleLbl="fgImgPlace1" presStyleIdx="2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4E8FED3-1DC2-4761-8CDE-FAAE1E83F81F}" type="pres">
      <dgm:prSet presAssocID="{CD461071-007D-4D77-B163-F4A37C391D99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69F06-5BF5-49E9-A4EF-3EC1AEFE61CE}" type="pres">
      <dgm:prSet presAssocID="{CE08A740-193C-47B9-A232-EE16489A57AE}" presName="spacing" presStyleCnt="0"/>
      <dgm:spPr/>
    </dgm:pt>
    <dgm:pt modelId="{2A3C321C-B822-4792-BD43-60BA7B72122A}" type="pres">
      <dgm:prSet presAssocID="{39008124-8CE2-4AC1-B316-D5A4027D86E1}" presName="composite" presStyleCnt="0"/>
      <dgm:spPr/>
    </dgm:pt>
    <dgm:pt modelId="{B9F4DEE6-78B1-41AD-9D8D-F9C809D520ED}" type="pres">
      <dgm:prSet presAssocID="{39008124-8CE2-4AC1-B316-D5A4027D86E1}" presName="imgShp" presStyleLbl="fgImgPlace1" presStyleIdx="3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24C6671-D159-4D73-AFE2-819EF1690DA1}" type="pres">
      <dgm:prSet presAssocID="{39008124-8CE2-4AC1-B316-D5A4027D86E1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9609C-3936-4E9A-B45B-344365822B68}" type="pres">
      <dgm:prSet presAssocID="{1DE3FC89-1548-4151-87F7-B3B58AEF97CC}" presName="spacing" presStyleCnt="0"/>
      <dgm:spPr/>
    </dgm:pt>
    <dgm:pt modelId="{5CC665F2-2E0B-409D-B08D-DAD76CBA3CEA}" type="pres">
      <dgm:prSet presAssocID="{5C64F789-ABF7-4831-A2BF-231C008AD955}" presName="composite" presStyleCnt="0"/>
      <dgm:spPr/>
    </dgm:pt>
    <dgm:pt modelId="{1B4CC025-4810-45EC-A40B-34DDFC6425FF}" type="pres">
      <dgm:prSet presAssocID="{5C64F789-ABF7-4831-A2BF-231C008AD955}" presName="imgShp" presStyleLbl="fgImgPlace1" presStyleIdx="4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ACC4B7C-A458-4594-8501-51D7F87001D3}" type="pres">
      <dgm:prSet presAssocID="{5C64F789-ABF7-4831-A2BF-231C008AD955}" presName="txShp" presStyleLbl="node1" presStyleIdx="4" presStyleCnt="7" custScaleX="104313" custLinFactNeighborX="-940" custLinFactNeighborY="-1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20960-0240-4F67-9C9C-8F7DF44BE2FE}" type="pres">
      <dgm:prSet presAssocID="{E6C22C33-D65D-425D-8C20-FFA2DBC5DE12}" presName="spacing" presStyleCnt="0"/>
      <dgm:spPr/>
    </dgm:pt>
    <dgm:pt modelId="{FDE9C2CC-E3D1-42E5-832A-A44B0ADEFE39}" type="pres">
      <dgm:prSet presAssocID="{76CE99DF-3480-49BC-A15A-5C46C8133AFE}" presName="composite" presStyleCnt="0"/>
      <dgm:spPr/>
    </dgm:pt>
    <dgm:pt modelId="{B0396F0A-39B2-444A-BAC9-3A995BFFA4E0}" type="pres">
      <dgm:prSet presAssocID="{76CE99DF-3480-49BC-A15A-5C46C8133AFE}" presName="imgShp" presStyleLbl="fgImgPlace1" presStyleIdx="5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71AF5D5-F789-4EE4-8DE8-85636539C5AE}" type="pres">
      <dgm:prSet presAssocID="{76CE99DF-3480-49BC-A15A-5C46C8133AFE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9B9F2-A3F6-4BFC-BC1D-BDADCCA9EF60}" type="pres">
      <dgm:prSet presAssocID="{13A45B16-160D-428C-9723-E5BC1E13A142}" presName="spacing" presStyleCnt="0"/>
      <dgm:spPr/>
    </dgm:pt>
    <dgm:pt modelId="{E336D232-42BC-4E3B-86A1-9FA0C906B78E}" type="pres">
      <dgm:prSet presAssocID="{BEAD1EA9-A5A6-4698-9DFC-662FDCEC7AC3}" presName="composite" presStyleCnt="0"/>
      <dgm:spPr/>
    </dgm:pt>
    <dgm:pt modelId="{809B7490-4F88-462F-95BB-ED2375E827D6}" type="pres">
      <dgm:prSet presAssocID="{BEAD1EA9-A5A6-4698-9DFC-662FDCEC7AC3}" presName="imgShp" presStyleLbl="fgImgPlace1" presStyleIdx="6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2B4CB00-BB51-4A3D-A1D2-B481EECB9C2B}" type="pres">
      <dgm:prSet presAssocID="{BEAD1EA9-A5A6-4698-9DFC-662FDCEC7AC3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CD17D3-B69D-436F-A4D2-C704820D69D5}" type="presOf" srcId="{3FEDC6E0-0EEF-4281-A2F1-5AC4D090A4E0}" destId="{FB04087C-C3D6-423E-8749-71E8151E8FB1}" srcOrd="0" destOrd="0" presId="urn:microsoft.com/office/officeart/2005/8/layout/vList3#1"/>
    <dgm:cxn modelId="{63EEDA43-3699-4E88-AB0D-209CC78C6967}" type="presOf" srcId="{5C64F789-ABF7-4831-A2BF-231C008AD955}" destId="{4ACC4B7C-A458-4594-8501-51D7F87001D3}" srcOrd="0" destOrd="0" presId="urn:microsoft.com/office/officeart/2005/8/layout/vList3#1"/>
    <dgm:cxn modelId="{753B8F87-71C3-4043-BF66-403912240CD4}" type="presOf" srcId="{76CE99DF-3480-49BC-A15A-5C46C8133AFE}" destId="{E71AF5D5-F789-4EE4-8DE8-85636539C5AE}" srcOrd="0" destOrd="0" presId="urn:microsoft.com/office/officeart/2005/8/layout/vList3#1"/>
    <dgm:cxn modelId="{93028C7F-F513-44C8-B9B1-D6F2C27B5EAC}" srcId="{3FEDC6E0-0EEF-4281-A2F1-5AC4D090A4E0}" destId="{BEAD1EA9-A5A6-4698-9DFC-662FDCEC7AC3}" srcOrd="6" destOrd="0" parTransId="{15ACF63F-CCED-4D8A-A75D-7710B8BB6139}" sibTransId="{3A7CF575-B681-48BA-A422-20D9ADB4CD00}"/>
    <dgm:cxn modelId="{279B4233-D1ED-4799-90D1-1B83555AFAB5}" type="presOf" srcId="{BEAD1EA9-A5A6-4698-9DFC-662FDCEC7AC3}" destId="{B2B4CB00-BB51-4A3D-A1D2-B481EECB9C2B}" srcOrd="0" destOrd="0" presId="urn:microsoft.com/office/officeart/2005/8/layout/vList3#1"/>
    <dgm:cxn modelId="{31A208CB-5C0A-4574-AE4E-4DEC1A713A18}" srcId="{3FEDC6E0-0EEF-4281-A2F1-5AC4D090A4E0}" destId="{D702414B-9AD7-415A-9C7E-409C238B981A}" srcOrd="0" destOrd="0" parTransId="{7EA6C8DA-4370-4CAF-9BCB-79466CD929E9}" sibTransId="{D00720D2-680B-48DA-9F5E-584F0C691F15}"/>
    <dgm:cxn modelId="{E1A0DB6C-F206-42FF-AB3D-C215CA926680}" type="presOf" srcId="{D702414B-9AD7-415A-9C7E-409C238B981A}" destId="{D4692D14-8376-41A0-9AD1-3F24228F9DF2}" srcOrd="0" destOrd="0" presId="urn:microsoft.com/office/officeart/2005/8/layout/vList3#1"/>
    <dgm:cxn modelId="{D0E20694-9F66-4839-AA0A-2DDB0CC32F1F}" srcId="{3FEDC6E0-0EEF-4281-A2F1-5AC4D090A4E0}" destId="{CD461071-007D-4D77-B163-F4A37C391D99}" srcOrd="2" destOrd="0" parTransId="{7761CD8D-8475-4A66-BE79-6408CD6F5AAE}" sibTransId="{CE08A740-193C-47B9-A232-EE16489A57AE}"/>
    <dgm:cxn modelId="{6AB1A0B6-5566-41FB-9E65-DD2062C86695}" type="presOf" srcId="{39008124-8CE2-4AC1-B316-D5A4027D86E1}" destId="{924C6671-D159-4D73-AFE2-819EF1690DA1}" srcOrd="0" destOrd="0" presId="urn:microsoft.com/office/officeart/2005/8/layout/vList3#1"/>
    <dgm:cxn modelId="{4ED934BA-F89A-411C-8506-2507C314E5F2}" type="presOf" srcId="{CD461071-007D-4D77-B163-F4A37C391D99}" destId="{44E8FED3-1DC2-4761-8CDE-FAAE1E83F81F}" srcOrd="0" destOrd="0" presId="urn:microsoft.com/office/officeart/2005/8/layout/vList3#1"/>
    <dgm:cxn modelId="{37854C2A-F6ED-4D88-AC7B-B03F12555635}" srcId="{3FEDC6E0-0EEF-4281-A2F1-5AC4D090A4E0}" destId="{39008124-8CE2-4AC1-B316-D5A4027D86E1}" srcOrd="3" destOrd="0" parTransId="{31052B2E-5B54-4C04-9D12-43D7B3F2D1D8}" sibTransId="{1DE3FC89-1548-4151-87F7-B3B58AEF97CC}"/>
    <dgm:cxn modelId="{4F2DEFE7-93D3-481F-8738-23DA0922EF23}" srcId="{3FEDC6E0-0EEF-4281-A2F1-5AC4D090A4E0}" destId="{5C64F789-ABF7-4831-A2BF-231C008AD955}" srcOrd="4" destOrd="0" parTransId="{45BEE6EC-A50F-41F0-BD54-394E461B2127}" sibTransId="{E6C22C33-D65D-425D-8C20-FFA2DBC5DE12}"/>
    <dgm:cxn modelId="{8994ED99-20E4-440A-944C-73F4628F6A4F}" srcId="{3FEDC6E0-0EEF-4281-A2F1-5AC4D090A4E0}" destId="{76CE99DF-3480-49BC-A15A-5C46C8133AFE}" srcOrd="5" destOrd="0" parTransId="{A83CC625-5921-4B28-B90B-252A9C12BA84}" sibTransId="{13A45B16-160D-428C-9723-E5BC1E13A142}"/>
    <dgm:cxn modelId="{2679CE36-E54B-4609-989C-69153FAF748E}" type="presOf" srcId="{F4239093-8980-4982-87DD-FDC59C8BB38D}" destId="{F20946DF-69B3-47DE-AB78-2A5E965FE464}" srcOrd="0" destOrd="0" presId="urn:microsoft.com/office/officeart/2005/8/layout/vList3#1"/>
    <dgm:cxn modelId="{935E1EA7-9415-4C2C-9523-1A83B923A431}" srcId="{3FEDC6E0-0EEF-4281-A2F1-5AC4D090A4E0}" destId="{F4239093-8980-4982-87DD-FDC59C8BB38D}" srcOrd="1" destOrd="0" parTransId="{D984D828-FB0E-4E0A-8423-4D515CD49EB0}" sibTransId="{06D9D7E7-3BF8-4B39-81C9-0DC3086F1069}"/>
    <dgm:cxn modelId="{AFE19FD4-54FE-4C30-969D-7CD7CC518D3D}" type="presParOf" srcId="{FB04087C-C3D6-423E-8749-71E8151E8FB1}" destId="{44CB7CBF-5C3E-4E38-95B2-224AB803234F}" srcOrd="0" destOrd="0" presId="urn:microsoft.com/office/officeart/2005/8/layout/vList3#1"/>
    <dgm:cxn modelId="{5F8B2183-B301-4121-A6E1-B9EDDE0FE90E}" type="presParOf" srcId="{44CB7CBF-5C3E-4E38-95B2-224AB803234F}" destId="{99738C22-F130-4110-842D-B99FF8F7594F}" srcOrd="0" destOrd="0" presId="urn:microsoft.com/office/officeart/2005/8/layout/vList3#1"/>
    <dgm:cxn modelId="{0FC25BC6-7C4B-40D3-B061-D18D42F2B66F}" type="presParOf" srcId="{44CB7CBF-5C3E-4E38-95B2-224AB803234F}" destId="{D4692D14-8376-41A0-9AD1-3F24228F9DF2}" srcOrd="1" destOrd="0" presId="urn:microsoft.com/office/officeart/2005/8/layout/vList3#1"/>
    <dgm:cxn modelId="{B1CBCB28-A828-4F43-B91D-705D600DAD8A}" type="presParOf" srcId="{FB04087C-C3D6-423E-8749-71E8151E8FB1}" destId="{3CFDFFBF-8371-4AA3-8DC8-85628515BCDD}" srcOrd="1" destOrd="0" presId="urn:microsoft.com/office/officeart/2005/8/layout/vList3#1"/>
    <dgm:cxn modelId="{B085B229-0CBF-439B-86DA-BC2569CB6165}" type="presParOf" srcId="{FB04087C-C3D6-423E-8749-71E8151E8FB1}" destId="{D9A0AE1F-976C-4D2F-B074-8991A3601A99}" srcOrd="2" destOrd="0" presId="urn:microsoft.com/office/officeart/2005/8/layout/vList3#1"/>
    <dgm:cxn modelId="{6D41014F-4F41-4368-99E5-D558DE6DD093}" type="presParOf" srcId="{D9A0AE1F-976C-4D2F-B074-8991A3601A99}" destId="{7D3D43ED-7029-4E24-B74F-4220A1D85E59}" srcOrd="0" destOrd="0" presId="urn:microsoft.com/office/officeart/2005/8/layout/vList3#1"/>
    <dgm:cxn modelId="{49718347-C7FA-474A-8D8E-AB91B93C61DC}" type="presParOf" srcId="{D9A0AE1F-976C-4D2F-B074-8991A3601A99}" destId="{F20946DF-69B3-47DE-AB78-2A5E965FE464}" srcOrd="1" destOrd="0" presId="urn:microsoft.com/office/officeart/2005/8/layout/vList3#1"/>
    <dgm:cxn modelId="{250CF89A-CEF1-4EE2-8C39-0489DD758B8E}" type="presParOf" srcId="{FB04087C-C3D6-423E-8749-71E8151E8FB1}" destId="{DE26CAA7-0CE9-42B9-805D-4296DE0D81FE}" srcOrd="3" destOrd="0" presId="urn:microsoft.com/office/officeart/2005/8/layout/vList3#1"/>
    <dgm:cxn modelId="{F11C999F-25CB-4975-998E-BF1C7E810A5B}" type="presParOf" srcId="{FB04087C-C3D6-423E-8749-71E8151E8FB1}" destId="{59F9634D-365E-4F40-8D1E-F813565E4ABC}" srcOrd="4" destOrd="0" presId="urn:microsoft.com/office/officeart/2005/8/layout/vList3#1"/>
    <dgm:cxn modelId="{7A386D16-1DDA-4FF1-AD07-A5CDE7370BEE}" type="presParOf" srcId="{59F9634D-365E-4F40-8D1E-F813565E4ABC}" destId="{67BE1F72-DA49-4C24-BB5A-1FC87ED320A2}" srcOrd="0" destOrd="0" presId="urn:microsoft.com/office/officeart/2005/8/layout/vList3#1"/>
    <dgm:cxn modelId="{5057B723-3A86-40BF-921D-5F2846CD1978}" type="presParOf" srcId="{59F9634D-365E-4F40-8D1E-F813565E4ABC}" destId="{44E8FED3-1DC2-4761-8CDE-FAAE1E83F81F}" srcOrd="1" destOrd="0" presId="urn:microsoft.com/office/officeart/2005/8/layout/vList3#1"/>
    <dgm:cxn modelId="{9A758EAE-12A2-42D1-BBD0-3C2FBE113C26}" type="presParOf" srcId="{FB04087C-C3D6-423E-8749-71E8151E8FB1}" destId="{95F69F06-5BF5-49E9-A4EF-3EC1AEFE61CE}" srcOrd="5" destOrd="0" presId="urn:microsoft.com/office/officeart/2005/8/layout/vList3#1"/>
    <dgm:cxn modelId="{E1FB7272-BA81-4028-ACBA-816005FACDB1}" type="presParOf" srcId="{FB04087C-C3D6-423E-8749-71E8151E8FB1}" destId="{2A3C321C-B822-4792-BD43-60BA7B72122A}" srcOrd="6" destOrd="0" presId="urn:microsoft.com/office/officeart/2005/8/layout/vList3#1"/>
    <dgm:cxn modelId="{671DE606-369B-4C67-84AA-AC1A652F33DF}" type="presParOf" srcId="{2A3C321C-B822-4792-BD43-60BA7B72122A}" destId="{B9F4DEE6-78B1-41AD-9D8D-F9C809D520ED}" srcOrd="0" destOrd="0" presId="urn:microsoft.com/office/officeart/2005/8/layout/vList3#1"/>
    <dgm:cxn modelId="{D0211C0D-8DCF-4563-9830-D300716A9102}" type="presParOf" srcId="{2A3C321C-B822-4792-BD43-60BA7B72122A}" destId="{924C6671-D159-4D73-AFE2-819EF1690DA1}" srcOrd="1" destOrd="0" presId="urn:microsoft.com/office/officeart/2005/8/layout/vList3#1"/>
    <dgm:cxn modelId="{85F39B77-823C-4D7C-83D1-E44C9D1AFCA3}" type="presParOf" srcId="{FB04087C-C3D6-423E-8749-71E8151E8FB1}" destId="{3E19609C-3936-4E9A-B45B-344365822B68}" srcOrd="7" destOrd="0" presId="urn:microsoft.com/office/officeart/2005/8/layout/vList3#1"/>
    <dgm:cxn modelId="{9A59A18D-0FCA-454B-B906-1745AB8FBEC5}" type="presParOf" srcId="{FB04087C-C3D6-423E-8749-71E8151E8FB1}" destId="{5CC665F2-2E0B-409D-B08D-DAD76CBA3CEA}" srcOrd="8" destOrd="0" presId="urn:microsoft.com/office/officeart/2005/8/layout/vList3#1"/>
    <dgm:cxn modelId="{9B6D24F4-3C41-4A07-B3AC-A4090AC8032D}" type="presParOf" srcId="{5CC665F2-2E0B-409D-B08D-DAD76CBA3CEA}" destId="{1B4CC025-4810-45EC-A40B-34DDFC6425FF}" srcOrd="0" destOrd="0" presId="urn:microsoft.com/office/officeart/2005/8/layout/vList3#1"/>
    <dgm:cxn modelId="{0DD8070B-F5FF-442D-8F36-BB7D8EA5FA19}" type="presParOf" srcId="{5CC665F2-2E0B-409D-B08D-DAD76CBA3CEA}" destId="{4ACC4B7C-A458-4594-8501-51D7F87001D3}" srcOrd="1" destOrd="0" presId="urn:microsoft.com/office/officeart/2005/8/layout/vList3#1"/>
    <dgm:cxn modelId="{03A8DFEC-42BE-4222-9104-230B7050BCC3}" type="presParOf" srcId="{FB04087C-C3D6-423E-8749-71E8151E8FB1}" destId="{F0F20960-0240-4F67-9C9C-8F7DF44BE2FE}" srcOrd="9" destOrd="0" presId="urn:microsoft.com/office/officeart/2005/8/layout/vList3#1"/>
    <dgm:cxn modelId="{9DAC5ACA-3A42-42AE-BCC6-8BA94C286EA8}" type="presParOf" srcId="{FB04087C-C3D6-423E-8749-71E8151E8FB1}" destId="{FDE9C2CC-E3D1-42E5-832A-A44B0ADEFE39}" srcOrd="10" destOrd="0" presId="urn:microsoft.com/office/officeart/2005/8/layout/vList3#1"/>
    <dgm:cxn modelId="{0F81A7A9-D35F-4B31-B9BB-06D1752B7FC5}" type="presParOf" srcId="{FDE9C2CC-E3D1-42E5-832A-A44B0ADEFE39}" destId="{B0396F0A-39B2-444A-BAC9-3A995BFFA4E0}" srcOrd="0" destOrd="0" presId="urn:microsoft.com/office/officeart/2005/8/layout/vList3#1"/>
    <dgm:cxn modelId="{8D9AC741-3341-461F-92FF-9B75C0C595DD}" type="presParOf" srcId="{FDE9C2CC-E3D1-42E5-832A-A44B0ADEFE39}" destId="{E71AF5D5-F789-4EE4-8DE8-85636539C5AE}" srcOrd="1" destOrd="0" presId="urn:microsoft.com/office/officeart/2005/8/layout/vList3#1"/>
    <dgm:cxn modelId="{B43A0CC8-8BE9-4291-9F80-0E9673B0D458}" type="presParOf" srcId="{FB04087C-C3D6-423E-8749-71E8151E8FB1}" destId="{6CC9B9F2-A3F6-4BFC-BC1D-BDADCCA9EF60}" srcOrd="11" destOrd="0" presId="urn:microsoft.com/office/officeart/2005/8/layout/vList3#1"/>
    <dgm:cxn modelId="{00702CE6-898C-47EE-82E9-C4BEC891ADCE}" type="presParOf" srcId="{FB04087C-C3D6-423E-8749-71E8151E8FB1}" destId="{E336D232-42BC-4E3B-86A1-9FA0C906B78E}" srcOrd="12" destOrd="0" presId="urn:microsoft.com/office/officeart/2005/8/layout/vList3#1"/>
    <dgm:cxn modelId="{EC0FF95E-1283-4BCF-8E22-B1B2271D649A}" type="presParOf" srcId="{E336D232-42BC-4E3B-86A1-9FA0C906B78E}" destId="{809B7490-4F88-462F-95BB-ED2375E827D6}" srcOrd="0" destOrd="0" presId="urn:microsoft.com/office/officeart/2005/8/layout/vList3#1"/>
    <dgm:cxn modelId="{125DAB79-143E-4E22-AD1E-AA907C2AC8E1}" type="presParOf" srcId="{E336D232-42BC-4E3B-86A1-9FA0C906B78E}" destId="{B2B4CB00-BB51-4A3D-A1D2-B481EECB9C2B}" srcOrd="1" destOrd="0" presId="urn:microsoft.com/office/officeart/2005/8/layout/vList3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A272CE-0558-4579-9522-5FF1F7477FC6}" type="doc">
      <dgm:prSet loTypeId="urn:microsoft.com/office/officeart/2005/8/layout/arrow6" loCatId="relationship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0B067AB-9D01-4731-B24D-6194B4E14849}">
      <dgm:prSet phldrT="[Текст]" custT="1"/>
      <dgm:spPr/>
      <dgm:t>
        <a:bodyPr/>
        <a:lstStyle/>
        <a:p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Межведомственная комиссия</a:t>
          </a:r>
        </a:p>
      </dgm:t>
    </dgm:pt>
    <dgm:pt modelId="{CD4913D6-6E3B-4C7B-947A-6BFC80292F31}" type="parTrans" cxnId="{A9204C8C-8928-48C3-857A-79FA44AD6FC8}">
      <dgm:prSet/>
      <dgm:spPr/>
      <dgm:t>
        <a:bodyPr/>
        <a:lstStyle/>
        <a:p>
          <a:endParaRPr lang="ru-RU"/>
        </a:p>
      </dgm:t>
    </dgm:pt>
    <dgm:pt modelId="{A1FEAE86-22D2-4EBA-90AC-93B9BB754407}" type="sibTrans" cxnId="{A9204C8C-8928-48C3-857A-79FA44AD6FC8}">
      <dgm:prSet/>
      <dgm:spPr/>
      <dgm:t>
        <a:bodyPr/>
        <a:lstStyle/>
        <a:p>
          <a:endParaRPr lang="ru-RU"/>
        </a:p>
      </dgm:t>
    </dgm:pt>
    <dgm:pt modelId="{7CFBB126-BA37-4189-BD9E-CD60CFB11B31}">
      <dgm:prSet phldrT="[Текст]" custT="1"/>
      <dgm:spPr/>
      <dgm:t>
        <a:bodyPr/>
        <a:lstStyle/>
        <a:p>
          <a:endParaRPr lang="ru-RU" sz="16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Двустороннее 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соглашение с 2013 года </a:t>
          </a:r>
        </a:p>
      </dgm:t>
    </dgm:pt>
    <dgm:pt modelId="{7F0D020D-64E4-40AE-9B6F-E9CE23FF21E6}" type="parTrans" cxnId="{24F23C75-D4CD-4A74-A6E1-9517DCE35504}">
      <dgm:prSet/>
      <dgm:spPr/>
      <dgm:t>
        <a:bodyPr/>
        <a:lstStyle/>
        <a:p>
          <a:endParaRPr lang="ru-RU"/>
        </a:p>
      </dgm:t>
    </dgm:pt>
    <dgm:pt modelId="{476C32FE-E693-4ABE-8ED2-88AC9DD5BE00}" type="sibTrans" cxnId="{24F23C75-D4CD-4A74-A6E1-9517DCE35504}">
      <dgm:prSet/>
      <dgm:spPr/>
      <dgm:t>
        <a:bodyPr/>
        <a:lstStyle/>
        <a:p>
          <a:endParaRPr lang="ru-RU"/>
        </a:p>
      </dgm:t>
    </dgm:pt>
    <dgm:pt modelId="{81A83414-EA9C-4878-A01A-4F135B503BB5}" type="pres">
      <dgm:prSet presAssocID="{ECA272CE-0558-4579-9522-5FF1F7477FC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E2339F-5668-4C83-B0EE-A2E0B19FB7A7}" type="pres">
      <dgm:prSet presAssocID="{ECA272CE-0558-4579-9522-5FF1F7477FC6}" presName="ribbon" presStyleLbl="node1" presStyleIdx="0" presStyleCnt="1" custScaleX="106714" custScaleY="47249" custLinFactNeighborX="-1127" custLinFactNeighborY="2622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FC504B14-447E-4C9F-A36E-61A02A4D5DA5}" type="pres">
      <dgm:prSet presAssocID="{ECA272CE-0558-4579-9522-5FF1F7477FC6}" presName="leftArrowText" presStyleLbl="node1" presStyleIdx="0" presStyleCnt="1" custLinFactNeighborX="-2972" custLinFactNeighborY="627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A0198-6637-4A40-BB9E-869B5DEF9338}" type="pres">
      <dgm:prSet presAssocID="{ECA272CE-0558-4579-9522-5FF1F7477FC6}" presName="rightArrowText" presStyleLbl="node1" presStyleIdx="0" presStyleCnt="1" custLinFactNeighborX="137" custLinFactNeighborY="481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495499-3000-4E95-AF61-FBDD1527E9F4}" type="presOf" srcId="{B0B067AB-9D01-4731-B24D-6194B4E14849}" destId="{FC504B14-447E-4C9F-A36E-61A02A4D5DA5}" srcOrd="0" destOrd="0" presId="urn:microsoft.com/office/officeart/2005/8/layout/arrow6"/>
    <dgm:cxn modelId="{EA30A996-F88F-4504-BBFE-B7CA2B4D7C39}" type="presOf" srcId="{7CFBB126-BA37-4189-BD9E-CD60CFB11B31}" destId="{DD3A0198-6637-4A40-BB9E-869B5DEF9338}" srcOrd="0" destOrd="0" presId="urn:microsoft.com/office/officeart/2005/8/layout/arrow6"/>
    <dgm:cxn modelId="{A2ADF765-8FE2-49DF-B47E-3C9F6E889D08}" type="presOf" srcId="{ECA272CE-0558-4579-9522-5FF1F7477FC6}" destId="{81A83414-EA9C-4878-A01A-4F135B503BB5}" srcOrd="0" destOrd="0" presId="urn:microsoft.com/office/officeart/2005/8/layout/arrow6"/>
    <dgm:cxn modelId="{24F23C75-D4CD-4A74-A6E1-9517DCE35504}" srcId="{ECA272CE-0558-4579-9522-5FF1F7477FC6}" destId="{7CFBB126-BA37-4189-BD9E-CD60CFB11B31}" srcOrd="1" destOrd="0" parTransId="{7F0D020D-64E4-40AE-9B6F-E9CE23FF21E6}" sibTransId="{476C32FE-E693-4ABE-8ED2-88AC9DD5BE00}"/>
    <dgm:cxn modelId="{A9204C8C-8928-48C3-857A-79FA44AD6FC8}" srcId="{ECA272CE-0558-4579-9522-5FF1F7477FC6}" destId="{B0B067AB-9D01-4731-B24D-6194B4E14849}" srcOrd="0" destOrd="0" parTransId="{CD4913D6-6E3B-4C7B-947A-6BFC80292F31}" sibTransId="{A1FEAE86-22D2-4EBA-90AC-93B9BB754407}"/>
    <dgm:cxn modelId="{66EAEBD4-6315-40C8-8A71-E77B5E5DEC16}" type="presParOf" srcId="{81A83414-EA9C-4878-A01A-4F135B503BB5}" destId="{94E2339F-5668-4C83-B0EE-A2E0B19FB7A7}" srcOrd="0" destOrd="0" presId="urn:microsoft.com/office/officeart/2005/8/layout/arrow6"/>
    <dgm:cxn modelId="{A1FE7CC3-C711-4C9F-ADAD-0BB84B8EE2B9}" type="presParOf" srcId="{81A83414-EA9C-4878-A01A-4F135B503BB5}" destId="{FC504B14-447E-4C9F-A36E-61A02A4D5DA5}" srcOrd="1" destOrd="0" presId="urn:microsoft.com/office/officeart/2005/8/layout/arrow6"/>
    <dgm:cxn modelId="{237510E8-9E6B-4D8D-B53F-CD783E6BB4C6}" type="presParOf" srcId="{81A83414-EA9C-4878-A01A-4F135B503BB5}" destId="{DD3A0198-6637-4A40-BB9E-869B5DEF933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92D14-8376-41A0-9AD1-3F24228F9DF2}">
      <dsp:nvSpPr>
        <dsp:cNvPr id="0" name=""/>
        <dsp:cNvSpPr/>
      </dsp:nvSpPr>
      <dsp:spPr>
        <a:xfrm rot="10800000">
          <a:off x="1115184" y="1762"/>
          <a:ext cx="3878710" cy="462724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404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ООО «Комбинат школьного питания № 2»</a:t>
          </a:r>
          <a:endParaRPr lang="ru-RU" sz="16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230865" y="1762"/>
        <a:ext cx="3763029" cy="462724"/>
      </dsp:txXfrm>
    </dsp:sp>
    <dsp:sp modelId="{99738C22-F130-4110-842D-B99FF8F7594F}">
      <dsp:nvSpPr>
        <dsp:cNvPr id="0" name=""/>
        <dsp:cNvSpPr/>
      </dsp:nvSpPr>
      <dsp:spPr>
        <a:xfrm>
          <a:off x="861287" y="2067"/>
          <a:ext cx="462724" cy="4627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946DF-69B3-47DE-AB78-2A5E965FE464}">
      <dsp:nvSpPr>
        <dsp:cNvPr id="0" name=""/>
        <dsp:cNvSpPr/>
      </dsp:nvSpPr>
      <dsp:spPr>
        <a:xfrm rot="10800000">
          <a:off x="1092649" y="602918"/>
          <a:ext cx="3878710" cy="462724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404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ООО «Комбинат школьного питания № 3»</a:t>
          </a:r>
          <a:endParaRPr lang="ru-RU" sz="16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208330" y="602918"/>
        <a:ext cx="3763029" cy="462724"/>
      </dsp:txXfrm>
    </dsp:sp>
    <dsp:sp modelId="{7D3D43ED-7029-4E24-B74F-4220A1D85E59}">
      <dsp:nvSpPr>
        <dsp:cNvPr id="0" name=""/>
        <dsp:cNvSpPr/>
      </dsp:nvSpPr>
      <dsp:spPr>
        <a:xfrm>
          <a:off x="861287" y="602918"/>
          <a:ext cx="462724" cy="4627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8FED3-1DC2-4761-8CDE-FAAE1E83F81F}">
      <dsp:nvSpPr>
        <dsp:cNvPr id="0" name=""/>
        <dsp:cNvSpPr/>
      </dsp:nvSpPr>
      <dsp:spPr>
        <a:xfrm rot="10800000">
          <a:off x="1092649" y="1203769"/>
          <a:ext cx="3878710" cy="462724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404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ООО «Спектр»</a:t>
          </a:r>
          <a:endParaRPr lang="ru-RU" sz="16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208330" y="1203769"/>
        <a:ext cx="3763029" cy="462724"/>
      </dsp:txXfrm>
    </dsp:sp>
    <dsp:sp modelId="{67BE1F72-DA49-4C24-BB5A-1FC87ED320A2}">
      <dsp:nvSpPr>
        <dsp:cNvPr id="0" name=""/>
        <dsp:cNvSpPr/>
      </dsp:nvSpPr>
      <dsp:spPr>
        <a:xfrm>
          <a:off x="861287" y="1203769"/>
          <a:ext cx="462724" cy="46272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C6671-D159-4D73-AFE2-819EF1690DA1}">
      <dsp:nvSpPr>
        <dsp:cNvPr id="0" name=""/>
        <dsp:cNvSpPr/>
      </dsp:nvSpPr>
      <dsp:spPr>
        <a:xfrm rot="10800000">
          <a:off x="1092649" y="1804620"/>
          <a:ext cx="3878710" cy="462724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404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latin typeface="Arial" panose="020B0604020202020204" pitchFamily="34" charset="0"/>
              <a:ea typeface="MingLiU" pitchFamily="49" charset="-120"/>
              <a:cs typeface="Arial" panose="020B0604020202020204" pitchFamily="34" charset="0"/>
            </a:rPr>
            <a:t>ООО «</a:t>
          </a:r>
          <a:r>
            <a:rPr lang="ru-RU" sz="1600" b="1" i="0" kern="1200" dirty="0" err="1">
              <a:latin typeface="Arial" panose="020B0604020202020204" pitchFamily="34" charset="0"/>
              <a:ea typeface="MingLiU" pitchFamily="49" charset="-120"/>
              <a:cs typeface="Arial" panose="020B0604020202020204" pitchFamily="34" charset="0"/>
            </a:rPr>
            <a:t>Энко</a:t>
          </a:r>
          <a:r>
            <a:rPr lang="ru-RU" sz="1600" b="1" i="0" kern="1200" dirty="0">
              <a:latin typeface="Arial" panose="020B0604020202020204" pitchFamily="34" charset="0"/>
              <a:ea typeface="MingLiU" pitchFamily="49" charset="-120"/>
              <a:cs typeface="Arial" panose="020B0604020202020204" pitchFamily="34" charset="0"/>
            </a:rPr>
            <a:t> плюс»</a:t>
          </a:r>
        </a:p>
      </dsp:txBody>
      <dsp:txXfrm rot="10800000">
        <a:off x="1208330" y="1804620"/>
        <a:ext cx="3763029" cy="462724"/>
      </dsp:txXfrm>
    </dsp:sp>
    <dsp:sp modelId="{B9F4DEE6-78B1-41AD-9D8D-F9C809D520ED}">
      <dsp:nvSpPr>
        <dsp:cNvPr id="0" name=""/>
        <dsp:cNvSpPr/>
      </dsp:nvSpPr>
      <dsp:spPr>
        <a:xfrm>
          <a:off x="861287" y="1804620"/>
          <a:ext cx="462724" cy="4627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C4B7C-A458-4594-8501-51D7F87001D3}">
      <dsp:nvSpPr>
        <dsp:cNvPr id="0" name=""/>
        <dsp:cNvSpPr/>
      </dsp:nvSpPr>
      <dsp:spPr>
        <a:xfrm rot="10800000">
          <a:off x="930723" y="2398355"/>
          <a:ext cx="4045999" cy="462724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404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ООО «Кулинар плюс»</a:t>
          </a:r>
          <a:endParaRPr lang="ru-RU" sz="16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046404" y="2398355"/>
        <a:ext cx="3930318" cy="462724"/>
      </dsp:txXfrm>
    </dsp:sp>
    <dsp:sp modelId="{1B4CC025-4810-45EC-A40B-34DDFC6425FF}">
      <dsp:nvSpPr>
        <dsp:cNvPr id="0" name=""/>
        <dsp:cNvSpPr/>
      </dsp:nvSpPr>
      <dsp:spPr>
        <a:xfrm>
          <a:off x="819465" y="2405471"/>
          <a:ext cx="462724" cy="4627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AF5D5-F789-4EE4-8DE8-85636539C5AE}">
      <dsp:nvSpPr>
        <dsp:cNvPr id="0" name=""/>
        <dsp:cNvSpPr/>
      </dsp:nvSpPr>
      <dsp:spPr>
        <a:xfrm rot="10800000">
          <a:off x="1092649" y="3006322"/>
          <a:ext cx="3878710" cy="462724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404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ОАО «Чебоксарский хлебозавод № 2»</a:t>
          </a:r>
          <a:endParaRPr lang="ru-RU" sz="16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208330" y="3006322"/>
        <a:ext cx="3763029" cy="462724"/>
      </dsp:txXfrm>
    </dsp:sp>
    <dsp:sp modelId="{B0396F0A-39B2-444A-BAC9-3A995BFFA4E0}">
      <dsp:nvSpPr>
        <dsp:cNvPr id="0" name=""/>
        <dsp:cNvSpPr/>
      </dsp:nvSpPr>
      <dsp:spPr>
        <a:xfrm>
          <a:off x="861287" y="3006322"/>
          <a:ext cx="462724" cy="4627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4CB00-BB51-4A3D-A1D2-B481EECB9C2B}">
      <dsp:nvSpPr>
        <dsp:cNvPr id="0" name=""/>
        <dsp:cNvSpPr/>
      </dsp:nvSpPr>
      <dsp:spPr>
        <a:xfrm rot="10800000">
          <a:off x="1092649" y="3607173"/>
          <a:ext cx="3878710" cy="462724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404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МБОУ «СОШ № 61» г. Чебоксары</a:t>
          </a:r>
          <a:endParaRPr lang="ru-RU" sz="16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208330" y="3607173"/>
        <a:ext cx="3763029" cy="462724"/>
      </dsp:txXfrm>
    </dsp:sp>
    <dsp:sp modelId="{809B7490-4F88-462F-95BB-ED2375E827D6}">
      <dsp:nvSpPr>
        <dsp:cNvPr id="0" name=""/>
        <dsp:cNvSpPr/>
      </dsp:nvSpPr>
      <dsp:spPr>
        <a:xfrm>
          <a:off x="861287" y="3607173"/>
          <a:ext cx="462724" cy="46272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2339F-5668-4C83-B0EE-A2E0B19FB7A7}">
      <dsp:nvSpPr>
        <dsp:cNvPr id="0" name=""/>
        <dsp:cNvSpPr/>
      </dsp:nvSpPr>
      <dsp:spPr>
        <a:xfrm>
          <a:off x="0" y="1494275"/>
          <a:ext cx="7578975" cy="1342275"/>
        </a:xfrm>
        <a:prstGeom prst="leftRightRibbon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FC504B14-447E-4C9F-A36E-61A02A4D5DA5}">
      <dsp:nvSpPr>
        <dsp:cNvPr id="0" name=""/>
        <dsp:cNvSpPr/>
      </dsp:nvSpPr>
      <dsp:spPr>
        <a:xfrm>
          <a:off x="1047956" y="1370697"/>
          <a:ext cx="2343705" cy="1392018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Межведомственная комиссия</a:t>
          </a:r>
        </a:p>
      </dsp:txBody>
      <dsp:txXfrm>
        <a:off x="1047956" y="1370697"/>
        <a:ext cx="2343705" cy="1392018"/>
      </dsp:txXfrm>
    </dsp:sp>
    <dsp:sp modelId="{DD3A0198-6637-4A40-BB9E-869B5DEF9338}">
      <dsp:nvSpPr>
        <dsp:cNvPr id="0" name=""/>
        <dsp:cNvSpPr/>
      </dsp:nvSpPr>
      <dsp:spPr>
        <a:xfrm>
          <a:off x="3820218" y="1448836"/>
          <a:ext cx="2769833" cy="1392018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Двустороннее 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соглашение с 2013 года </a:t>
          </a:r>
        </a:p>
      </dsp:txBody>
      <dsp:txXfrm>
        <a:off x="3820218" y="1448836"/>
        <a:ext cx="2769833" cy="1392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A5B91-45C9-4371-A2E6-F7B0E1AD1792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56277-C199-4677-82F7-80261A5A49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515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D55FEDD1-5C2F-41CE-83CB-674FAD7B641A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ru-RU" altLang="ru-RU" dirty="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3881208" y="8685105"/>
            <a:ext cx="2936468" cy="41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defTabSz="448843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828AF03F-C0A3-4C1E-8BFF-DB80692974A0}" type="slidenum">
              <a:rPr lang="ru-RU" altLang="ru-RU" sz="13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 defTabSz="448843" eaLnBrk="1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ru-RU" altLang="ru-RU" sz="1300" dirty="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3881212" y="8685103"/>
            <a:ext cx="2945109" cy="42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defTabSz="448843" eaLnBrk="1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fld id="{690FC191-8027-4875-B245-B7918DB6E8B7}" type="slidenum">
              <a:rPr lang="ru-RU" altLang="ru-RU" sz="13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 defTabSz="448843" eaLnBrk="1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ru-RU" altLang="ru-RU" sz="1300" dirty="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2458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3738"/>
            <a:ext cx="4573587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685513" y="4343232"/>
            <a:ext cx="5486976" cy="411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pPr defTabSz="44884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 dirty="0">
              <a:solidFill>
                <a:prstClr val="white"/>
              </a:solidFill>
              <a:latin typeface="Arial" charset="0"/>
              <a:ea typeface="Microsoft YaHei" charset="-122"/>
              <a:cs typeface="Arial" charset="0"/>
            </a:endParaRPr>
          </a:p>
        </p:txBody>
      </p:sp>
      <p:sp>
        <p:nvSpPr>
          <p:cNvPr id="24583" name="Заметки 6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715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Закупка продуктов питания в ДОУ осуществляется по 44 Федеральному закону, путем проведения аукционов в электронной форме.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Справочно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Существует возможность проведения открытого конкурса на определение организатора питания (оплата производится за счет средств родителей обучающихся) в рамках Гражданского кодекса РФ. Для этого необходимо принять постановление администрации города Чебоксары на проведение открытого конкурса и внести изменения в действующее постановление администрации № 214 от 12.09.2007 г. в части предоставления не бесплатного питания учащимся, а возмещения расходов за питание льготной категории обучающихся. Срок действия контракта можно увеличить до 10 лет (на примере конкурса по ЕКУ с ПАО АКБ «Авангард»).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Мониторинг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поступаемой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продукции в учреждения показывает, что в основном, поставляются продукты местных производителей. Сотрудничество с местными товаропроизводителями гарантирует нам поставку экологически безопасного и качественного сырья.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6277-C199-4677-82F7-80261A5A498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600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6277-C199-4677-82F7-80261A5A498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124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целях усиления контроля за качеством поставки продуктов животного происхождения в 2013 году администрацией города принято соглашение о взаимодействии с городской ветслужбой, создана межведомственная комиссия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(Межведомственная комиссия по контролю за организацией питания)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Управлением образования в соответствии с планом работы изучаются: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процесс организации питания;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-качество поступающих продуктов;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-санитарные условия пищеблоков;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-ведение учетной документации;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-соблюдение технологии приготовления блюд;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-соответствие выхода готовой продукции установленным нормам. Проводится визуальная оценка качества пищевых продуктов.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течение 2020 года проведено 144 выхода в образовательные учреждения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 2019 году – 127выходов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них – 19 совместно с представителями ветеринарной службы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 2019 году – 23 выхода).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Выездное изучение вопросов организации горячего питания будет продолжено.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Справочно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период введения ограничительных мероприятий изучение организации питания в образовательных учреждениях не проводилось, что привело к уменьшению количества проверок, в том числе и с ветслужбой.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школах в 4 четверти 2019-2020 учебного года питание не было организовано.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6277-C199-4677-82F7-80261A5A498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859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городе Чебоксары питание организовано в 62 школах согласно единого цикличного меню. Горячим питанием охвачено около 60747 школьников. В 51 школе внедрена система свободного выбора блюд.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6277-C199-4677-82F7-80261A5A498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695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в 58 школьных столовых имеется потребность в обновлении или ремонте технологического оборудования, износ которых составляет от 80% до 100%. В основном требуется замена электроплит,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пароконвектоматов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посудомоечных машин, холодильного оборудования и др. На реновацию технологического оборудования требуется 29 млн. руб. Также требуется проведение ремонта пищеблоков и столовых школ на сумму более 100 млн. руб.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6277-C199-4677-82F7-80261A5A498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595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 smtClean="0">
              <a:effectLst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обучающихся общеобразовательных организаций разработано единое цикличное меню по городу Чебоксары, в котором учтены принципы сезонности, возраста и сбалансированности питания.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6277-C199-4677-82F7-80261A5A498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74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организации питания учащихся соблюдаются все меры профилактики распространения новой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коронавирусной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инфекции.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слайд:</a:t>
            </a:r>
          </a:p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Меры профилактики:</a:t>
            </a:r>
          </a:p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осуществление генеральной и ежедневной уборки столовых и пищеблоков;</a:t>
            </a:r>
          </a:p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разработка графиков приема пищи для каждого класса;</a:t>
            </a:r>
          </a:p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обеспечение условий для гигиенической обработки рук с применением антисептиков при входе в помещения для приема пищи;</a:t>
            </a:r>
          </a:p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регулярное обеззараживание воздуха </a:t>
            </a:r>
            <a:r>
              <a:rPr lang="ru-R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рециркуляторами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помещениях для приема пищи;</a:t>
            </a:r>
          </a:p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организацию работы сотрудников, участвующих в приготовлении и раздаче пищи, с использованием СИЗ органов дыхания и перчаток;</a:t>
            </a:r>
          </a:p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мытье посуды и столовых приборов в посудомоечных машинах при максимальных температурных режимах.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6277-C199-4677-82F7-80261A5A498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877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Федеральным законом «Об образовании» с 1 сентября 2020 года обучающиеся 1-4 классов школ города (30089 чел.) обеспечены бесплатным горячим питанием.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Справочно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бесплатные обеды для младших школьников организованы в 57 организациях, где реализуются образовательные программы начального общего образования.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эти цели на 2020 год выделено 113,9 млн. руб.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(из средств федерального бюджета выделено 112,8 млн. руб., из бюджета Чувашской Республики 0,55 млн. руб., из муниципального бюджета 0,55 млн. руб.).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портале «Открытый город» прошло голосование, в ходе которого 95,7 % горожан проголосовали за введение бесплатных обедов. Технологами комбинатов школьного питания разработано единое 12-ти дневное меню, исходя из стоимости питания – 52,36 рубля на одного ребенка.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6277-C199-4677-82F7-80261A5A498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67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детских садах муниципальными льготами по оплате за присмотр и уход пользуются более 4,5 тыс. воспитанников.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освобождения от внесения родительской платы за присмотр и уход родители (законные представители) должны представить в муниципальную дошкольную образовательную организацию подтверждающие документы.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Письменное заявление родителей;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Справка, подтверждающая причастность к определенной категории граждан;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Копия документа, подтверждающего полномочия законного представителя ребенка, в случае если законный представитель ребенка не является родителем;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Копии свидетельств о рождении всех детей в семье в возрасте до 18 лет.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Дети педагогических работников и прочего персонала ДОУ, дети из семей, имеющих трех и более детей, предоставляют документ о признании семьи малоимущей.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Копии представляются в муниципальную дошкольную образовательную организацию города Чебоксары с одновременным предъявлением оригиналов документов.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6277-C199-4677-82F7-80261A5A498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524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школах льготное питание в период с января по май 2020 года предоставлялось более 5 тыс. обучающимся.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1 сентября льготы предоставляются детям из малоимущих семей в количестве 10 % от общего числа обучающихся в 5-11 классах (3,3 тыс. чел).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Справочно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Постановление администрации города Чебоксары от 30.08.2020 № 1565 «Об организации питания обучающихся в муниципальных общеобразовательных организациях города Чебоксары».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Общее количество обучающих – 63182 чел.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Учащихся 1-4 классов - 30089 чел.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Учащиеся 5-11 классов – 33093 чел. (10 % от 33093 чел. составляет 3309 чел.)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постановлением администрации города Чебоксары с 1 сентября текущего года введена новая мера социальной поддержки детям, находящимся в социально-опасном положении. Указанная категория детей обеспечивается бесплатным обедом.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- 4% питаются бесплатно;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- 6% – освобождены от платы на 50%.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состоянию на 31 мая 2020 года 4625 обучающихся из малоимущих семей были освобождены от платы за обед, в том числе 100% – 1638 чел.,50% – 2987 чел.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состоянию на 1 октября 2020 года 3058 обучающихся из малоимущих семей освобождены от платы за обед, в том числе 100% – 1463 чел.,50% – 1465 чел., 130 чел. из семей, находящихся в социально-опасном положении.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6277-C199-4677-82F7-80261A5A498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868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Право на льготное питание закреплено за обучающимися: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из семей, имеющих среднедушевой доход ниже величины прожиточного минимума, установленного по Чувашской Республике на стоимость обеда (5-11 классы);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 ограниченными возможностями здоровья на стоимость завтрака и обеда;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из семей, находящихся в социально опасном положении, трудной жизненной ситуации на стоимость обеда.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предоставления льготного питания обучающимся родители (законные представители) должны представить в общеобразовательную организацию следующие документы: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письменное заявление родителей;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документ о признании семьи малоимущей;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-заключение территориальной психолого-медико-педагогической комиссии с присвоением статуса «ребенок с ограниченными возможностями здоровья» (для детей с ограниченными возможностями здоровья);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постановление комиссии по делам несовершеннолетних и защите их прав (для детей, находящихся в социально-опасном положении).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56277-C199-4677-82F7-80261A5A498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13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8F3C-DCEF-4EE4-824C-91946EC152BB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0A79-5831-406B-9F72-BC7557958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8F3C-DCEF-4EE4-824C-91946EC152BB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0A79-5831-406B-9F72-BC7557958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8F3C-DCEF-4EE4-824C-91946EC152BB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0A79-5831-406B-9F72-BC7557958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17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54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525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61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96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44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0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9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8F3C-DCEF-4EE4-824C-91946EC152BB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0A79-5831-406B-9F72-BC7557958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53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32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7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1FDF9-702A-4A1E-B45E-338EA37E30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6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8F3C-DCEF-4EE4-824C-91946EC152BB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0A79-5831-406B-9F72-BC7557958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8F3C-DCEF-4EE4-824C-91946EC152BB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0A79-5831-406B-9F72-BC7557958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8F3C-DCEF-4EE4-824C-91946EC152BB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0A79-5831-406B-9F72-BC7557958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8F3C-DCEF-4EE4-824C-91946EC152BB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0A79-5831-406B-9F72-BC7557958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8F3C-DCEF-4EE4-824C-91946EC152BB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0A79-5831-406B-9F72-BC7557958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8F3C-DCEF-4EE4-824C-91946EC152BB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0A79-5831-406B-9F72-BC7557958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8F3C-DCEF-4EE4-824C-91946EC152BB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0A79-5831-406B-9F72-BC7557958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B8F3C-DCEF-4EE4-824C-91946EC152BB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C0A79-5831-406B-9F72-BC7557958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7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5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6.jpe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30402" y="1873640"/>
            <a:ext cx="8678880" cy="118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253" tIns="40629" rIns="81253" bIns="40629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defTabSz="405626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ru-RU" sz="3300" b="1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7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695" y="2857500"/>
            <a:ext cx="8842471" cy="23622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3A804-055D-4C50-B466-3C0B0A1162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5298713"/>
            <a:ext cx="58034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5022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Гуляева Галина Валерьевна,</a:t>
            </a:r>
            <a:endParaRPr lang="ru-RU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r" defTabSz="455022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главный специалист-эксперт </a:t>
            </a: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управления образования администрации города Чебоксары 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606971" y="1322192"/>
            <a:ext cx="82234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5022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  <a:t>Об организации и итогах проверок качества горячего питания в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муниципальных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  <a:t> образовательных учреждениях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741754" y="6381328"/>
            <a:ext cx="39539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5022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октября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года 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45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646790"/>
              </p:ext>
            </p:extLst>
          </p:nvPr>
        </p:nvGraphicFramePr>
        <p:xfrm>
          <a:off x="323529" y="1268765"/>
          <a:ext cx="8568951" cy="5087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5">
                  <a:extLst>
                    <a:ext uri="{9D8B030D-6E8A-4147-A177-3AD203B41FA5}">
                      <a16:colId xmlns:a16="http://schemas.microsoft.com/office/drawing/2014/main" xmlns="" val="171104755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4194477414"/>
                    </a:ext>
                  </a:extLst>
                </a:gridCol>
                <a:gridCol w="5382470">
                  <a:extLst>
                    <a:ext uri="{9D8B030D-6E8A-4147-A177-3AD203B41FA5}">
                      <a16:colId xmlns:a16="http://schemas.microsoft.com/office/drawing/2014/main" xmlns="" val="1511303463"/>
                    </a:ext>
                  </a:extLst>
                </a:gridCol>
                <a:gridCol w="882226">
                  <a:extLst>
                    <a:ext uri="{9D8B030D-6E8A-4147-A177-3AD203B41FA5}">
                      <a16:colId xmlns:a16="http://schemas.microsoft.com/office/drawing/2014/main" xmlns="" val="1772556230"/>
                    </a:ext>
                  </a:extLst>
                </a:gridCol>
              </a:tblGrid>
              <a:tr h="19858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хлеб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100 %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ЗАО «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Хлебокомбинат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Петровский»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23%,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65623440"/>
                  </a:ext>
                </a:extLst>
              </a:tr>
              <a:tr h="271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ООО «ЧХЗ № 1»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76%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5786851"/>
                  </a:ext>
                </a:extLst>
              </a:tr>
              <a:tr h="271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ОАО «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Шумерлинский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хлебозавод»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92707258"/>
                  </a:ext>
                </a:extLst>
              </a:tr>
              <a:tr h="271611"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молочная продукция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D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90%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молоко: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8467205"/>
                  </a:ext>
                </a:extLst>
              </a:tr>
              <a:tr h="271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ООО «Октябрьское»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9%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2022370"/>
                  </a:ext>
                </a:extLst>
              </a:tr>
              <a:tr h="271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ОАО «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Ядринмолоко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91%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46386616"/>
                  </a:ext>
                </a:extLst>
              </a:tr>
              <a:tr h="271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масло сливочное: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2083467"/>
                  </a:ext>
                </a:extLst>
              </a:tr>
              <a:tr h="271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ОАО «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Ядринмолоко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»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40%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2022052"/>
                  </a:ext>
                </a:extLst>
              </a:tr>
              <a:tr h="271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ОАО «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Яльчикский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сыродельный завод»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01529211"/>
                  </a:ext>
                </a:extLst>
              </a:tr>
              <a:tr h="271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(Чувашия)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27%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09271708"/>
                  </a:ext>
                </a:extLst>
              </a:tr>
              <a:tr h="271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ИП ГК(Ф)Х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Матвева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Е.П. (Чувашия)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18%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08412959"/>
                  </a:ext>
                </a:extLst>
              </a:tr>
              <a:tr h="27161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мясо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81 %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ООО «Волжанка» (Чувашия)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19%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3506613"/>
                  </a:ext>
                </a:extLst>
              </a:tr>
              <a:tr h="271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ООО «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Вурнарский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мясокомбинат»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35%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6484511"/>
                  </a:ext>
                </a:extLst>
              </a:tr>
              <a:tr h="271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ИП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Багманов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(Чувашия)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27%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04046155"/>
                  </a:ext>
                </a:extLst>
              </a:tr>
              <a:tr h="271611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овощи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D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77%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агрофирма «Комсомольские овощи»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23767394"/>
                  </a:ext>
                </a:extLst>
              </a:tr>
              <a:tr h="271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с. Комсомольское «Слава картофелю»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15%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5261123"/>
                  </a:ext>
                </a:extLst>
              </a:tr>
              <a:tr h="271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ЛПХ районов Чувашии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36%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20332735"/>
                  </a:ext>
                </a:extLst>
              </a:tr>
              <a:tr h="271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сельхозпроизводители Чувашии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22%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58851662"/>
                  </a:ext>
                </a:extLst>
              </a:tr>
              <a:tr h="271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агрофирма «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Ольдеевская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137896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9" y="1052736"/>
            <a:ext cx="8568951" cy="2160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 местных производителей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C48D36F-7B11-4504-A178-F450D1C00E65}"/>
              </a:ext>
            </a:extLst>
          </p:cNvPr>
          <p:cNvSpPr txBox="1">
            <a:spLocks/>
          </p:cNvSpPr>
          <p:nvPr/>
        </p:nvSpPr>
        <p:spPr>
          <a:xfrm>
            <a:off x="2015208" y="416587"/>
            <a:ext cx="7128792" cy="50322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Мониторинг поставляемых продуктов питания </a:t>
            </a:r>
          </a:p>
        </p:txBody>
      </p:sp>
    </p:spTree>
    <p:extLst>
      <p:ext uri="{BB962C8B-B14F-4D97-AF65-F5344CB8AC3E}">
        <p14:creationId xmlns:p14="http://schemas.microsoft.com/office/powerpoint/2010/main" val="1551225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 txBox="1">
            <a:spLocks/>
          </p:cNvSpPr>
          <p:nvPr/>
        </p:nvSpPr>
        <p:spPr>
          <a:xfrm>
            <a:off x="6655557" y="62998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395536" y="1844824"/>
          <a:ext cx="8352927" cy="2541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8654">
                  <a:extLst>
                    <a:ext uri="{9D8B030D-6E8A-4147-A177-3AD203B41FA5}">
                      <a16:colId xmlns:a16="http://schemas.microsoft.com/office/drawing/2014/main" xmlns="" val="357480258"/>
                    </a:ext>
                  </a:extLst>
                </a:gridCol>
                <a:gridCol w="4862171">
                  <a:extLst>
                    <a:ext uri="{9D8B030D-6E8A-4147-A177-3AD203B41FA5}">
                      <a16:colId xmlns:a16="http://schemas.microsoft.com/office/drawing/2014/main" xmlns="" val="1167039278"/>
                    </a:ext>
                  </a:extLst>
                </a:gridCol>
                <a:gridCol w="966051">
                  <a:extLst>
                    <a:ext uri="{9D8B030D-6E8A-4147-A177-3AD203B41FA5}">
                      <a16:colId xmlns:a16="http://schemas.microsoft.com/office/drawing/2014/main" xmlns="" val="2759998919"/>
                    </a:ext>
                  </a:extLst>
                </a:gridCol>
                <a:gridCol w="966051">
                  <a:extLst>
                    <a:ext uri="{9D8B030D-6E8A-4147-A177-3AD203B41FA5}">
                      <a16:colId xmlns:a16="http://schemas.microsoft.com/office/drawing/2014/main" xmlns="" val="3068453169"/>
                    </a:ext>
                  </a:extLst>
                </a:gridCol>
              </a:tblGrid>
              <a:tr h="36004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мясо говядины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«Авангард - мясной дом «</a:t>
                      </a: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Карлинский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(Республика Татарстан)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417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,90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руб. за кг.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5567417"/>
                  </a:ext>
                </a:extLst>
              </a:tr>
              <a:tr h="311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«Агромир» (Марий-Эл)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417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,90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руб.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за кг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1584087"/>
                  </a:ext>
                </a:extLst>
              </a:tr>
              <a:tr h="31163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птицы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«Птицефабрика «</a:t>
                      </a: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Акашевская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(Марий-Эл)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68,8%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руб.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 кг.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0097993"/>
                  </a:ext>
                </a:extLst>
              </a:tr>
              <a:tr h="311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Птицефабрика «</a:t>
                      </a: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Чамзинская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(Мордовия)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руб. за кг.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5571516"/>
                  </a:ext>
                </a:extLst>
              </a:tr>
              <a:tr h="311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колбасные изделия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«МПК </a:t>
                      </a: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Атяшевский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(Мордовия)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70,4%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186,43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руб.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 кг.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048786"/>
                  </a:ext>
                </a:extLst>
              </a:tr>
              <a:tr h="31163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яйцо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«Свердловская ПФ» (Свердловская обл.)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,31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руб. за шт.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2427698"/>
                  </a:ext>
                </a:extLst>
              </a:tr>
              <a:tr h="311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ЗАО «Марийское» (Марий- Эл)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,28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руб.  за шт.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8082393"/>
                  </a:ext>
                </a:extLst>
              </a:tr>
              <a:tr h="3116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«Агро-Атяшево» (Мордовия)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29,3%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,27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руб. за шт.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450724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865923"/>
            <a:ext cx="3384376" cy="18286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82" y="4865923"/>
            <a:ext cx="2952328" cy="1799076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3C48D36F-7B11-4504-A178-F450D1C00E65}"/>
              </a:ext>
            </a:extLst>
          </p:cNvPr>
          <p:cNvSpPr txBox="1">
            <a:spLocks/>
          </p:cNvSpPr>
          <p:nvPr/>
        </p:nvSpPr>
        <p:spPr>
          <a:xfrm>
            <a:off x="2015208" y="416587"/>
            <a:ext cx="7128792" cy="50322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Мониторинг поставляемых продуктов питания 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7" y="1639541"/>
            <a:ext cx="8352928" cy="2052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 соседних регионов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76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943894"/>
              </p:ext>
            </p:extLst>
          </p:nvPr>
        </p:nvGraphicFramePr>
        <p:xfrm>
          <a:off x="1121404" y="1357298"/>
          <a:ext cx="7236809" cy="178595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472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72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94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49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79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739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b="1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600" b="1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600" b="1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800" b="1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8762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800" b="1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проверок</a:t>
                      </a:r>
                      <a:endParaRPr lang="ru-RU" sz="1600" b="1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с ветслужбой</a:t>
                      </a:r>
                      <a:endParaRPr lang="ru-RU" sz="1600" b="1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проверок</a:t>
                      </a:r>
                      <a:endParaRPr lang="ru-RU" sz="1600" b="1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с ветслужбой</a:t>
                      </a:r>
                      <a:endParaRPr lang="ru-RU" sz="1600" b="1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7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СОШ</a:t>
                      </a:r>
                      <a:endParaRPr lang="ru-RU" sz="2000" b="1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  <a:endParaRPr lang="ru-RU" sz="1600" b="1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600" b="1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  <a:endParaRPr lang="ru-RU" sz="1600" b="1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600" b="1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2"/>
          <a:stretch/>
        </p:blipFill>
        <p:spPr bwMode="auto">
          <a:xfrm>
            <a:off x="1142976" y="4643446"/>
            <a:ext cx="2973050" cy="18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Без названия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0612" y="4643446"/>
            <a:ext cx="3144352" cy="1871638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87113159"/>
              </p:ext>
            </p:extLst>
          </p:nvPr>
        </p:nvGraphicFramePr>
        <p:xfrm>
          <a:off x="1098930" y="1700808"/>
          <a:ext cx="7632848" cy="2840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3C48D36F-7B11-4504-A178-F450D1C00E65}"/>
              </a:ext>
            </a:extLst>
          </p:cNvPr>
          <p:cNvSpPr txBox="1">
            <a:spLocks/>
          </p:cNvSpPr>
          <p:nvPr/>
        </p:nvSpPr>
        <p:spPr>
          <a:xfrm>
            <a:off x="2015208" y="416587"/>
            <a:ext cx="7128792" cy="50322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Контроль качества продуктов питания</a:t>
            </a:r>
          </a:p>
        </p:txBody>
      </p:sp>
    </p:spTree>
    <p:extLst>
      <p:ext uri="{BB962C8B-B14F-4D97-AF65-F5344CB8AC3E}">
        <p14:creationId xmlns:p14="http://schemas.microsoft.com/office/powerpoint/2010/main" val="28356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924944"/>
            <a:ext cx="81439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Ответственным за организацию горячего питания назначен: </a:t>
            </a:r>
          </a:p>
          <a:p>
            <a:endParaRPr lang="ru-RU" sz="3200" dirty="0" smtClean="0"/>
          </a:p>
          <a:p>
            <a:pPr>
              <a:buFontTx/>
              <a:buChar char="-"/>
            </a:pPr>
            <a:r>
              <a:rPr lang="ru-RU" sz="3200" dirty="0" smtClean="0"/>
              <a:t>библиотекарь, </a:t>
            </a:r>
          </a:p>
          <a:p>
            <a:pPr>
              <a:buFontTx/>
              <a:buChar char="-"/>
            </a:pPr>
            <a:r>
              <a:rPr lang="ru-RU" sz="3200" dirty="0" smtClean="0"/>
              <a:t>социальный педагог</a:t>
            </a:r>
          </a:p>
          <a:p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14298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Приказ о назначении ответственного за организацию питания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21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2924945"/>
            <a:ext cx="8572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составе комиссии отсутствуют: директор, представитель органа общественного самоуправления, медицинский работник. </a:t>
            </a:r>
          </a:p>
          <a:p>
            <a:endParaRPr lang="ru-RU" sz="3200" dirty="0" smtClean="0"/>
          </a:p>
          <a:p>
            <a:r>
              <a:rPr lang="ru-RU" sz="3200" dirty="0" smtClean="0"/>
              <a:t>Частично или полностью отсутствуют подписи всех членов комиссии </a:t>
            </a:r>
          </a:p>
          <a:p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14298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Комиссия по контролю организацией питания учащихся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21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214554"/>
            <a:ext cx="8572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составе комиссии отсутствуют: представитель администрации школы, в качестве представителя администрации школы указан социальный педагог. </a:t>
            </a:r>
          </a:p>
          <a:p>
            <a:endParaRPr lang="ru-RU" sz="2400" dirty="0" smtClean="0"/>
          </a:p>
          <a:p>
            <a:r>
              <a:rPr lang="ru-RU" sz="2400" dirty="0" smtClean="0"/>
              <a:t>Частично или полностью отсутствуют подписи членов комиссии в приказе об утверждении комиссии.</a:t>
            </a:r>
          </a:p>
          <a:p>
            <a:endParaRPr lang="ru-RU" sz="2400" dirty="0" smtClean="0"/>
          </a:p>
          <a:p>
            <a:r>
              <a:rPr lang="ru-RU" sz="2400" dirty="0" smtClean="0"/>
              <a:t>Частично или полностью отсутствуют подписи членов комиссии подтверждающие ознакомление с методическими рекомендациями органолептической оценки готовой продукции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142984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Бракеражная</a:t>
            </a:r>
            <a:r>
              <a:rPr lang="ru-RU" sz="3200" b="1" dirty="0" smtClean="0"/>
              <a:t> комиссия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21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214554"/>
            <a:ext cx="85725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составе комиссии отсутствуют: заместитель директора общеобразовательной организации. Не определен заместитель председателя</a:t>
            </a:r>
          </a:p>
          <a:p>
            <a:endParaRPr lang="ru-RU" sz="3200" dirty="0" smtClean="0"/>
          </a:p>
          <a:p>
            <a:r>
              <a:rPr lang="ru-RU" sz="3200" dirty="0" smtClean="0"/>
              <a:t>Частично или полностью отсутствуют подписи всех членов комиссии в приказе об утверждении комиссии</a:t>
            </a:r>
          </a:p>
          <a:p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14298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Комиссия по организации льготного питания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21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571744"/>
            <a:ext cx="85725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плане отсутствуют: </a:t>
            </a:r>
          </a:p>
          <a:p>
            <a:endParaRPr lang="ru-RU" sz="3200" dirty="0" smtClean="0"/>
          </a:p>
          <a:p>
            <a:r>
              <a:rPr lang="ru-RU" sz="3200" dirty="0" smtClean="0"/>
              <a:t>контроль за санитарно-гигиеническим состоянием пищеблока, </a:t>
            </a:r>
          </a:p>
          <a:p>
            <a:endParaRPr lang="ru-RU" sz="3200" dirty="0" smtClean="0"/>
          </a:p>
          <a:p>
            <a:r>
              <a:rPr lang="ru-RU" sz="3200" dirty="0" smtClean="0"/>
              <a:t>контроль за документами сопровождения продуктов питания.</a:t>
            </a:r>
          </a:p>
          <a:p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14298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Плана работы комиссии по контролю за организацией питания обучающихся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21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857496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Проверки не проводились </a:t>
            </a:r>
          </a:p>
          <a:p>
            <a:r>
              <a:rPr lang="ru-RU" sz="3200" dirty="0" smtClean="0"/>
              <a:t>с 02.09 по 21.09.2020 – 19 дней.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142984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Проверки, осуществляемые администрацией ОУ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21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2357430"/>
            <a:ext cx="87868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всю пищевую продукцию животного происхождения в ветеринарных справках отсутствует номер, необходимый для подтверждения безопасности принятого продукта и занесения в «Журнал бракеража пищевых продуктов и продовольственного сырья». </a:t>
            </a:r>
          </a:p>
          <a:p>
            <a:endParaRPr lang="ru-RU" sz="2000" dirty="0" smtClean="0"/>
          </a:p>
          <a:p>
            <a:r>
              <a:rPr lang="ru-RU" sz="2000" dirty="0" smtClean="0"/>
              <a:t>На продукцию </a:t>
            </a:r>
            <a:r>
              <a:rPr lang="ru-RU" sz="2000" dirty="0" err="1" smtClean="0"/>
              <a:t>Агрохолдинг</a:t>
            </a:r>
            <a:r>
              <a:rPr lang="ru-RU" sz="2000" dirty="0" smtClean="0"/>
              <a:t> «</a:t>
            </a:r>
            <a:r>
              <a:rPr lang="ru-RU" sz="2000" dirty="0" err="1" smtClean="0"/>
              <a:t>Акашево</a:t>
            </a:r>
            <a:r>
              <a:rPr lang="ru-RU" sz="2000" dirty="0" smtClean="0"/>
              <a:t>» (куры) декларация просроченная (до 11.08.2020). До окончания проверки была представлена ООО «Кулинар плюс».</a:t>
            </a:r>
          </a:p>
          <a:p>
            <a:r>
              <a:rPr lang="ru-RU" sz="2000" dirty="0" smtClean="0"/>
              <a:t> </a:t>
            </a:r>
          </a:p>
          <a:p>
            <a:r>
              <a:rPr lang="ru-RU" sz="2000" dirty="0" smtClean="0"/>
              <a:t>Со стороны поставщика выявлено нарушение: ошибка в оформлении ветеринарном свидетельстве (расхождение между ветеринарным свидетельством и накладной на филе грудки </a:t>
            </a:r>
            <a:r>
              <a:rPr lang="ru-RU" sz="2000" dirty="0" err="1" smtClean="0"/>
              <a:t>ц.б</a:t>
            </a:r>
            <a:r>
              <a:rPr lang="ru-RU" sz="2000" dirty="0" smtClean="0"/>
              <a:t>., поставщик ИП Хусаинов Г.Т.).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142984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Сопроводительные документы на пищевые продукты, имеющиеся на пищеблоке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206221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55914" y="293910"/>
            <a:ext cx="82234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5022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  <a:t>Организация питания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500034" y="2643182"/>
            <a:ext cx="4000528" cy="3429024"/>
          </a:xfrm>
          <a:prstGeom prst="round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Школы: аутсорсинг - 6 комбинатов </a:t>
            </a:r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питания, 1 ОУ – самостоятельное питание</a:t>
            </a:r>
            <a:endParaRPr 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65093636"/>
              </p:ext>
            </p:extLst>
          </p:nvPr>
        </p:nvGraphicFramePr>
        <p:xfrm>
          <a:off x="3923928" y="2428868"/>
          <a:ext cx="5832648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57224" y="1285860"/>
            <a:ext cx="6572296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горячим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питанием</a:t>
            </a: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60,7 тыс. чел.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18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214554"/>
            <a:ext cx="85725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Отсутствовал маркировочный ярлык с датой вскрытия на транспортной упаковке (квашеная капуста. сыр). </a:t>
            </a:r>
          </a:p>
          <a:p>
            <a:r>
              <a:rPr lang="ru-RU" sz="3200" dirty="0" smtClean="0"/>
              <a:t>Мясо говядины после разделки фасуется в черные пакеты без маркировки даты разделки мяса. На черные пакеты для упаковки мяса отсутствует сертификат качества. из трех печатей с мяса хорошо читалась только одна.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285860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Маркировка на упаковках продуктов питания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Мясо говядины после разделки фасуется в черные пакеты без маркировки даты разделки мяса. На черные пакеты для упаковки мяса отсутствует сертификат качества. из трех печатей с мяса хорошо читалась только одна.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21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826127"/>
            <a:ext cx="8572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«Журнале бракеража пищевых продуктов и продовольственного сырья» в графе «Номер документа, подтверждающего безопасность принятого продукта» отсутствуют номера ветеринарных справок (для продуктов животного происхождения), деклараций соответствия (на сыпучие продукты, бакалейные товары).В Журнале на все продукты питания указан номер товарно-транспортной накладной.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071546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Записи поступающих продуктов в журнале бракеража пищевых продуктов и продовольственного сырья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Мясо говядины после разделки фасуется в черные пакеты без маркировки даты разделки мяса. На черные пакеты для упаковки мяса отсутствует сертификат качества. из трех печатей с мяса хорошо читалась только одна.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21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456795"/>
            <a:ext cx="8572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холодильнике с «суточными пробами» сломан термометр. </a:t>
            </a:r>
          </a:p>
          <a:p>
            <a:r>
              <a:rPr lang="ru-RU" sz="2800" dirty="0" smtClean="0"/>
              <a:t>Филе грудки частично не заморожено, т.к. в холодильной камере хранится выше отметки хранения. Температурный режим хранения пищевых продуктов в остальных холодильных камерах соблюдается в соответствии с указаниями на маркировочном ярлыке. </a:t>
            </a:r>
          </a:p>
          <a:p>
            <a:r>
              <a:rPr lang="ru-RU" sz="2800" dirty="0" smtClean="0"/>
              <a:t>Наличие конденсата.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071546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Соблюдение температурного режима в холодильных камерах</a:t>
            </a:r>
            <a:endParaRPr lang="ru-RU" sz="3200" b="1" dirty="0"/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Мясо говядины после разделки фасуется в черные пакеты без маркировки даты разделки мяса. На черные пакеты для упаковки мяса отсутствует сертификат качества. из трех печатей с мяса хорошо читалась только одна.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21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456795"/>
            <a:ext cx="8572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Выявлено совместное хранение фруктов, капусты, яиц и молока пакетированного при едином температурном режиме +2+6. </a:t>
            </a:r>
          </a:p>
          <a:p>
            <a:endParaRPr lang="ru-RU" sz="2800" dirty="0" smtClean="0"/>
          </a:p>
          <a:p>
            <a:r>
              <a:rPr lang="ru-RU" sz="2800" dirty="0" smtClean="0"/>
              <a:t>Выявлено совместное хранение сухофруктов, овощей (лук. капуста). консервов при едином температурном режиме +17. На потолке и стенах сырость и плесень. </a:t>
            </a:r>
          </a:p>
          <a:p>
            <a:endParaRPr lang="ru-RU" sz="2800" dirty="0" smtClean="0"/>
          </a:p>
          <a:p>
            <a:r>
              <a:rPr lang="ru-RU" sz="2800" dirty="0" smtClean="0"/>
              <a:t>В сухофруктах выявлено наличие пищевой моли.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071546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Соблюдение условий совместимости хранения продуктов </a:t>
            </a:r>
            <a:endParaRPr lang="ru-RU" sz="3200" b="1" dirty="0"/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Мясо говядины после разделки фасуется в черные пакеты без маркировки даты разделки мяса. На черные пакеты для упаковки мяса отсутствует сертификат качества. из трех печатей с мяса хорошо читалась только одна.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21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456795"/>
            <a:ext cx="8572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Отсутствует витрина для выставления контрольных блюд. </a:t>
            </a:r>
          </a:p>
          <a:p>
            <a:endParaRPr lang="ru-RU" sz="2800" dirty="0" smtClean="0"/>
          </a:p>
          <a:p>
            <a:r>
              <a:rPr lang="ru-RU" sz="2800" dirty="0" smtClean="0"/>
              <a:t>Контрольные блюда на линии раздачи не в полном соответствии с перечнем меню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071546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Контрольные блюда на линии раздачи</a:t>
            </a:r>
            <a:endParaRPr lang="ru-RU" sz="3200" b="1" dirty="0"/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Мясо говядины после разделки фасуется в черные пакеты без маркировки даты разделки мяса. На черные пакеты для упаковки мяса отсутствует сертификат качества. из трех печатей с мяса хорошо читалась только одна.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21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456795"/>
            <a:ext cx="857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Среди суточных проб присутствуют банки с пробами, отсутствующими в меню на указанную дату.</a:t>
            </a:r>
          </a:p>
          <a:p>
            <a:endParaRPr lang="ru-RU" sz="2800" dirty="0" smtClean="0"/>
          </a:p>
          <a:p>
            <a:r>
              <a:rPr lang="ru-RU" sz="2800" dirty="0" smtClean="0"/>
              <a:t>Среди суточных проб отсутствуют банки с пробами, указанные в меню.</a:t>
            </a:r>
          </a:p>
          <a:p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071546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Суточные пробы</a:t>
            </a:r>
            <a:endParaRPr lang="ru-RU" sz="3200" b="1" dirty="0"/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Мясо говядины после разделки фасуется в черные пакеты без маркировки даты разделки мяса. На черные пакеты для упаковки мяса отсутствует сертификат качества. из трех печатей с мяса хорошо читалась только одна.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21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456795"/>
            <a:ext cx="8572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Подтверждающий проведение генеральной уборки документ не представлен. </a:t>
            </a:r>
          </a:p>
          <a:p>
            <a:endParaRPr lang="ru-RU" sz="2800" dirty="0" smtClean="0"/>
          </a:p>
          <a:p>
            <a:r>
              <a:rPr lang="ru-RU" sz="2800" dirty="0" smtClean="0"/>
              <a:t>В шкафу с санитарной одежной для персонала столовой находилась верхняя одежда. </a:t>
            </a:r>
          </a:p>
          <a:p>
            <a:endParaRPr lang="ru-RU" sz="2800" dirty="0" smtClean="0"/>
          </a:p>
          <a:p>
            <a:r>
              <a:rPr lang="ru-RU" sz="2800" dirty="0" smtClean="0"/>
              <a:t>Представитель поставщика выгружал продукты питания без спецодежды.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071546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Проведение генеральных уборок и другие требования </a:t>
            </a:r>
            <a:r>
              <a:rPr lang="ru-RU" sz="3200" b="1" dirty="0" err="1" smtClean="0"/>
              <a:t>СанПиН</a:t>
            </a:r>
            <a:endParaRPr lang="ru-RU" sz="3200" b="1" dirty="0"/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Мясо говядины после разделки фасуется в черные пакеты без маркировки даты разделки мяса. На черные пакеты для упаковки мяса отсутствует сертификат качества. из трех печатей с мяса хорошо читалась только одна.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21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2924944"/>
            <a:ext cx="4598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21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5D2BADEA-D9F5-4F0C-8FA5-5F545C029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" y="4221088"/>
            <a:ext cx="3992131" cy="2250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C12CCFA-3D35-4E56-B3F5-59200F7BC76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220" y="4077959"/>
            <a:ext cx="4395038" cy="2536628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10828" y="1222980"/>
            <a:ext cx="3979298" cy="1845980"/>
            <a:chOff x="4859133" y="764041"/>
            <a:chExt cx="3992436" cy="2019953"/>
          </a:xfrm>
        </p:grpSpPr>
        <p:sp>
          <p:nvSpPr>
            <p:cNvPr id="8" name="Полилиния 7"/>
            <p:cNvSpPr/>
            <p:nvPr/>
          </p:nvSpPr>
          <p:spPr>
            <a:xfrm>
              <a:off x="4859133" y="764041"/>
              <a:ext cx="3992435" cy="2019953"/>
            </a:xfrm>
            <a:custGeom>
              <a:avLst/>
              <a:gdLst>
                <a:gd name="connsiteX0" fmla="*/ 0 w 3960440"/>
                <a:gd name="connsiteY0" fmla="*/ 642075 h 1833295"/>
                <a:gd name="connsiteX1" fmla="*/ 1751058 w 3960440"/>
                <a:gd name="connsiteY1" fmla="*/ 642075 h 1833295"/>
                <a:gd name="connsiteX2" fmla="*/ 1751058 w 3960440"/>
                <a:gd name="connsiteY2" fmla="*/ 458324 h 1833295"/>
                <a:gd name="connsiteX3" fmla="*/ 1521896 w 3960440"/>
                <a:gd name="connsiteY3" fmla="*/ 458324 h 1833295"/>
                <a:gd name="connsiteX4" fmla="*/ 1980220 w 3960440"/>
                <a:gd name="connsiteY4" fmla="*/ 0 h 1833295"/>
                <a:gd name="connsiteX5" fmla="*/ 2438544 w 3960440"/>
                <a:gd name="connsiteY5" fmla="*/ 458324 h 1833295"/>
                <a:gd name="connsiteX6" fmla="*/ 2209382 w 3960440"/>
                <a:gd name="connsiteY6" fmla="*/ 458324 h 1833295"/>
                <a:gd name="connsiteX7" fmla="*/ 2209382 w 3960440"/>
                <a:gd name="connsiteY7" fmla="*/ 642075 h 1833295"/>
                <a:gd name="connsiteX8" fmla="*/ 3960440 w 3960440"/>
                <a:gd name="connsiteY8" fmla="*/ 642075 h 1833295"/>
                <a:gd name="connsiteX9" fmla="*/ 3960440 w 3960440"/>
                <a:gd name="connsiteY9" fmla="*/ 1833295 h 1833295"/>
                <a:gd name="connsiteX10" fmla="*/ 0 w 3960440"/>
                <a:gd name="connsiteY10" fmla="*/ 1833295 h 1833295"/>
                <a:gd name="connsiteX11" fmla="*/ 0 w 3960440"/>
                <a:gd name="connsiteY11" fmla="*/ 642075 h 183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60440" h="1833295">
                  <a:moveTo>
                    <a:pt x="3960440" y="1191220"/>
                  </a:moveTo>
                  <a:lnTo>
                    <a:pt x="2209382" y="1191220"/>
                  </a:lnTo>
                  <a:lnTo>
                    <a:pt x="2209382" y="1374971"/>
                  </a:lnTo>
                  <a:lnTo>
                    <a:pt x="2438544" y="1374971"/>
                  </a:lnTo>
                  <a:lnTo>
                    <a:pt x="1980220" y="1833294"/>
                  </a:lnTo>
                  <a:lnTo>
                    <a:pt x="1521896" y="1374971"/>
                  </a:lnTo>
                  <a:lnTo>
                    <a:pt x="1751058" y="1374971"/>
                  </a:lnTo>
                  <a:lnTo>
                    <a:pt x="1751058" y="1191220"/>
                  </a:lnTo>
                  <a:lnTo>
                    <a:pt x="0" y="1191220"/>
                  </a:lnTo>
                  <a:lnTo>
                    <a:pt x="0" y="1"/>
                  </a:lnTo>
                  <a:lnTo>
                    <a:pt x="3960440" y="1"/>
                  </a:lnTo>
                  <a:lnTo>
                    <a:pt x="3960440" y="1191220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7349" tIns="117348" rIns="117348" bIns="1009706" numCol="1" spcCol="1270" anchor="ctr" anchorCtr="0">
              <a:noAutofit/>
            </a:bodyPr>
            <a:lstStyle/>
            <a:p>
              <a:pPr algn="ctr" defTabSz="7334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prstClr val="white"/>
                  </a:solidFill>
                  <a:latin typeface="Calibri" panose="020F0502020204030204"/>
                </a:rPr>
                <a:t>2020 </a:t>
              </a:r>
              <a:r>
                <a:rPr lang="ru-RU" b="1" dirty="0">
                  <a:solidFill>
                    <a:prstClr val="white"/>
                  </a:solidFill>
                  <a:latin typeface="Calibri" panose="020F0502020204030204"/>
                </a:rPr>
                <a:t>г.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865841" y="1474913"/>
              <a:ext cx="3985728" cy="597473"/>
            </a:xfrm>
            <a:custGeom>
              <a:avLst/>
              <a:gdLst>
                <a:gd name="connsiteX0" fmla="*/ 0 w 1980219"/>
                <a:gd name="connsiteY0" fmla="*/ 0 h 548155"/>
                <a:gd name="connsiteX1" fmla="*/ 1980219 w 1980219"/>
                <a:gd name="connsiteY1" fmla="*/ 0 h 548155"/>
                <a:gd name="connsiteX2" fmla="*/ 1980219 w 1980219"/>
                <a:gd name="connsiteY2" fmla="*/ 548155 h 548155"/>
                <a:gd name="connsiteX3" fmla="*/ 0 w 1980219"/>
                <a:gd name="connsiteY3" fmla="*/ 548155 h 548155"/>
                <a:gd name="connsiteX4" fmla="*/ 0 w 1980219"/>
                <a:gd name="connsiteY4" fmla="*/ 0 h 54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0219" h="548155">
                  <a:moveTo>
                    <a:pt x="0" y="0"/>
                  </a:moveTo>
                  <a:lnTo>
                    <a:pt x="1980219" y="0"/>
                  </a:lnTo>
                  <a:lnTo>
                    <a:pt x="1980219" y="548155"/>
                  </a:lnTo>
                  <a:lnTo>
                    <a:pt x="0" y="54815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64008" tIns="11430" rIns="64008" bIns="11430" numCol="1" spcCol="1270" anchor="ctr" anchorCtr="0">
              <a:noAutofit/>
            </a:bodyPr>
            <a:lstStyle/>
            <a:p>
              <a:pPr algn="ctr" defTabSz="400050">
                <a:spcBef>
                  <a:spcPct val="0"/>
                </a:spcBef>
              </a:pPr>
              <a:r>
                <a:rPr lang="ru-RU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Износ технологического оборудования</a:t>
              </a:r>
            </a:p>
            <a:p>
              <a:pPr algn="ctr" defTabSz="400050">
                <a:spcBef>
                  <a:spcPct val="0"/>
                </a:spcBef>
              </a:pPr>
              <a:r>
                <a:rPr lang="ru-RU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на 80%-100%</a:t>
              </a:r>
            </a:p>
          </p:txBody>
        </p:sp>
      </p:grpSp>
      <p:sp>
        <p:nvSpPr>
          <p:cNvPr id="19" name="Полилиния 5">
            <a:extLst>
              <a:ext uri="{FF2B5EF4-FFF2-40B4-BE49-F238E27FC236}">
                <a16:creationId xmlns:a16="http://schemas.microsoft.com/office/drawing/2014/main" xmlns="" id="{836DC5D0-8591-4340-98CD-DB2B746C395E}"/>
              </a:ext>
            </a:extLst>
          </p:cNvPr>
          <p:cNvSpPr/>
          <p:nvPr/>
        </p:nvSpPr>
        <p:spPr>
          <a:xfrm>
            <a:off x="617513" y="3134994"/>
            <a:ext cx="3903051" cy="860616"/>
          </a:xfrm>
          <a:custGeom>
            <a:avLst/>
            <a:gdLst>
              <a:gd name="connsiteX0" fmla="*/ 0 w 3960440"/>
              <a:gd name="connsiteY0" fmla="*/ 0 h 1191999"/>
              <a:gd name="connsiteX1" fmla="*/ 3960440 w 3960440"/>
              <a:gd name="connsiteY1" fmla="*/ 0 h 1191999"/>
              <a:gd name="connsiteX2" fmla="*/ 3960440 w 3960440"/>
              <a:gd name="connsiteY2" fmla="*/ 1191999 h 1191999"/>
              <a:gd name="connsiteX3" fmla="*/ 0 w 3960440"/>
              <a:gd name="connsiteY3" fmla="*/ 1191999 h 1191999"/>
              <a:gd name="connsiteX4" fmla="*/ 0 w 3960440"/>
              <a:gd name="connsiteY4" fmla="*/ 0 h 1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0440" h="1191999">
                <a:moveTo>
                  <a:pt x="0" y="0"/>
                </a:moveTo>
                <a:lnTo>
                  <a:pt x="3960440" y="0"/>
                </a:lnTo>
                <a:lnTo>
                  <a:pt x="3960440" y="1191999"/>
                </a:lnTo>
                <a:lnTo>
                  <a:pt x="0" y="11919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17348" tIns="117348" rIns="117348" bIns="528588" numCol="1" spcCol="1270" anchor="ctr" anchorCtr="0">
            <a:noAutofit/>
          </a:bodyPr>
          <a:lstStyle/>
          <a:p>
            <a:pPr algn="ctr" defTabSz="733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реновацию оборудования необходимо</a:t>
            </a:r>
            <a:endParaRPr lang="ru-RU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олилиния 6">
            <a:extLst>
              <a:ext uri="{FF2B5EF4-FFF2-40B4-BE49-F238E27FC236}">
                <a16:creationId xmlns:a16="http://schemas.microsoft.com/office/drawing/2014/main" xmlns="" id="{E0B3E4B5-78A3-4F8C-91B2-E51763718246}"/>
              </a:ext>
            </a:extLst>
          </p:cNvPr>
          <p:cNvSpPr/>
          <p:nvPr/>
        </p:nvSpPr>
        <p:spPr>
          <a:xfrm>
            <a:off x="620852" y="3516080"/>
            <a:ext cx="2024855" cy="479530"/>
          </a:xfrm>
          <a:custGeom>
            <a:avLst/>
            <a:gdLst>
              <a:gd name="connsiteX0" fmla="*/ 0 w 1980219"/>
              <a:gd name="connsiteY0" fmla="*/ 0 h 548319"/>
              <a:gd name="connsiteX1" fmla="*/ 1980219 w 1980219"/>
              <a:gd name="connsiteY1" fmla="*/ 0 h 548319"/>
              <a:gd name="connsiteX2" fmla="*/ 1980219 w 1980219"/>
              <a:gd name="connsiteY2" fmla="*/ 548319 h 548319"/>
              <a:gd name="connsiteX3" fmla="*/ 0 w 1980219"/>
              <a:gd name="connsiteY3" fmla="*/ 548319 h 548319"/>
              <a:gd name="connsiteX4" fmla="*/ 0 w 1980219"/>
              <a:gd name="connsiteY4" fmla="*/ 0 h 54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0219" h="548319">
                <a:moveTo>
                  <a:pt x="0" y="0"/>
                </a:moveTo>
                <a:lnTo>
                  <a:pt x="1980219" y="0"/>
                </a:lnTo>
                <a:lnTo>
                  <a:pt x="1980219" y="548319"/>
                </a:lnTo>
                <a:lnTo>
                  <a:pt x="0" y="54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64008" tIns="11430" rIns="64008" bIns="1143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СОШ</a:t>
            </a:r>
          </a:p>
        </p:txBody>
      </p:sp>
      <p:sp>
        <p:nvSpPr>
          <p:cNvPr id="21" name="Полилиния 6">
            <a:extLst>
              <a:ext uri="{FF2B5EF4-FFF2-40B4-BE49-F238E27FC236}">
                <a16:creationId xmlns:a16="http://schemas.microsoft.com/office/drawing/2014/main" xmlns="" id="{4201C661-6678-4B43-BAC3-748C842D653C}"/>
              </a:ext>
            </a:extLst>
          </p:cNvPr>
          <p:cNvSpPr/>
          <p:nvPr/>
        </p:nvSpPr>
        <p:spPr>
          <a:xfrm>
            <a:off x="2645707" y="3516080"/>
            <a:ext cx="1862694" cy="470189"/>
          </a:xfrm>
          <a:custGeom>
            <a:avLst/>
            <a:gdLst>
              <a:gd name="connsiteX0" fmla="*/ 0 w 1980219"/>
              <a:gd name="connsiteY0" fmla="*/ 0 h 548319"/>
              <a:gd name="connsiteX1" fmla="*/ 1980219 w 1980219"/>
              <a:gd name="connsiteY1" fmla="*/ 0 h 548319"/>
              <a:gd name="connsiteX2" fmla="*/ 1980219 w 1980219"/>
              <a:gd name="connsiteY2" fmla="*/ 548319 h 548319"/>
              <a:gd name="connsiteX3" fmla="*/ 0 w 1980219"/>
              <a:gd name="connsiteY3" fmla="*/ 548319 h 548319"/>
              <a:gd name="connsiteX4" fmla="*/ 0 w 1980219"/>
              <a:gd name="connsiteY4" fmla="*/ 0 h 54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0219" h="548319">
                <a:moveTo>
                  <a:pt x="0" y="0"/>
                </a:moveTo>
                <a:lnTo>
                  <a:pt x="1980219" y="0"/>
                </a:lnTo>
                <a:lnTo>
                  <a:pt x="1980219" y="548319"/>
                </a:lnTo>
                <a:lnTo>
                  <a:pt x="0" y="5483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64008" tIns="11430" rIns="64008" bIns="1143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Calibri" panose="020F0502020204030204"/>
              </a:rPr>
              <a:t>29 </a:t>
            </a:r>
            <a:r>
              <a:rPr lang="ru-RU" sz="1400" b="1" dirty="0">
                <a:solidFill>
                  <a:prstClr val="black"/>
                </a:solidFill>
                <a:latin typeface="Calibri" panose="020F0502020204030204"/>
              </a:rPr>
              <a:t>млн. руб.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3C48D36F-7B11-4504-A178-F450D1C00E65}"/>
              </a:ext>
            </a:extLst>
          </p:cNvPr>
          <p:cNvSpPr txBox="1">
            <a:spLocks/>
          </p:cNvSpPr>
          <p:nvPr/>
        </p:nvSpPr>
        <p:spPr>
          <a:xfrm>
            <a:off x="1907704" y="386466"/>
            <a:ext cx="7128792" cy="64850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Модернизация школьных столовых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4763188" y="1222644"/>
            <a:ext cx="3979297" cy="1845980"/>
          </a:xfrm>
          <a:custGeom>
            <a:avLst/>
            <a:gdLst>
              <a:gd name="connsiteX0" fmla="*/ 0 w 3960440"/>
              <a:gd name="connsiteY0" fmla="*/ 642075 h 1833295"/>
              <a:gd name="connsiteX1" fmla="*/ 1751058 w 3960440"/>
              <a:gd name="connsiteY1" fmla="*/ 642075 h 1833295"/>
              <a:gd name="connsiteX2" fmla="*/ 1751058 w 3960440"/>
              <a:gd name="connsiteY2" fmla="*/ 458324 h 1833295"/>
              <a:gd name="connsiteX3" fmla="*/ 1521896 w 3960440"/>
              <a:gd name="connsiteY3" fmla="*/ 458324 h 1833295"/>
              <a:gd name="connsiteX4" fmla="*/ 1980220 w 3960440"/>
              <a:gd name="connsiteY4" fmla="*/ 0 h 1833295"/>
              <a:gd name="connsiteX5" fmla="*/ 2438544 w 3960440"/>
              <a:gd name="connsiteY5" fmla="*/ 458324 h 1833295"/>
              <a:gd name="connsiteX6" fmla="*/ 2209382 w 3960440"/>
              <a:gd name="connsiteY6" fmla="*/ 458324 h 1833295"/>
              <a:gd name="connsiteX7" fmla="*/ 2209382 w 3960440"/>
              <a:gd name="connsiteY7" fmla="*/ 642075 h 1833295"/>
              <a:gd name="connsiteX8" fmla="*/ 3960440 w 3960440"/>
              <a:gd name="connsiteY8" fmla="*/ 642075 h 1833295"/>
              <a:gd name="connsiteX9" fmla="*/ 3960440 w 3960440"/>
              <a:gd name="connsiteY9" fmla="*/ 1833295 h 1833295"/>
              <a:gd name="connsiteX10" fmla="*/ 0 w 3960440"/>
              <a:gd name="connsiteY10" fmla="*/ 1833295 h 1833295"/>
              <a:gd name="connsiteX11" fmla="*/ 0 w 3960440"/>
              <a:gd name="connsiteY11" fmla="*/ 642075 h 183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60440" h="1833295">
                <a:moveTo>
                  <a:pt x="3960440" y="1191220"/>
                </a:moveTo>
                <a:lnTo>
                  <a:pt x="2209382" y="1191220"/>
                </a:lnTo>
                <a:lnTo>
                  <a:pt x="2209382" y="1374971"/>
                </a:lnTo>
                <a:lnTo>
                  <a:pt x="2438544" y="1374971"/>
                </a:lnTo>
                <a:lnTo>
                  <a:pt x="1980220" y="1833294"/>
                </a:lnTo>
                <a:lnTo>
                  <a:pt x="1521896" y="1374971"/>
                </a:lnTo>
                <a:lnTo>
                  <a:pt x="1751058" y="1374971"/>
                </a:lnTo>
                <a:lnTo>
                  <a:pt x="1751058" y="1191220"/>
                </a:lnTo>
                <a:lnTo>
                  <a:pt x="0" y="1191220"/>
                </a:lnTo>
                <a:lnTo>
                  <a:pt x="0" y="1"/>
                </a:lnTo>
                <a:lnTo>
                  <a:pt x="3960440" y="1"/>
                </a:lnTo>
                <a:lnTo>
                  <a:pt x="3960440" y="119122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17349" tIns="117348" rIns="117348" bIns="1009706" numCol="1" spcCol="1270" anchor="ctr" anchorCtr="0">
            <a:noAutofit/>
          </a:bodyPr>
          <a:lstStyle/>
          <a:p>
            <a:pPr algn="ctr" defTabSz="733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prstClr val="white"/>
                </a:solidFill>
                <a:latin typeface="Calibri" panose="020F0502020204030204"/>
              </a:rPr>
              <a:t>Требуется капитальный ремонт пищеблоков и столовых</a:t>
            </a:r>
            <a:endParaRPr lang="ru-RU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Полилиния 5">
            <a:extLst>
              <a:ext uri="{FF2B5EF4-FFF2-40B4-BE49-F238E27FC236}">
                <a16:creationId xmlns:a16="http://schemas.microsoft.com/office/drawing/2014/main" xmlns="" id="{836DC5D0-8591-4340-98CD-DB2B746C395E}"/>
              </a:ext>
            </a:extLst>
          </p:cNvPr>
          <p:cNvSpPr/>
          <p:nvPr/>
        </p:nvSpPr>
        <p:spPr>
          <a:xfrm>
            <a:off x="4763188" y="3097434"/>
            <a:ext cx="3979297" cy="837291"/>
          </a:xfrm>
          <a:custGeom>
            <a:avLst/>
            <a:gdLst>
              <a:gd name="connsiteX0" fmla="*/ 0 w 3960440"/>
              <a:gd name="connsiteY0" fmla="*/ 0 h 1191999"/>
              <a:gd name="connsiteX1" fmla="*/ 3960440 w 3960440"/>
              <a:gd name="connsiteY1" fmla="*/ 0 h 1191999"/>
              <a:gd name="connsiteX2" fmla="*/ 3960440 w 3960440"/>
              <a:gd name="connsiteY2" fmla="*/ 1191999 h 1191999"/>
              <a:gd name="connsiteX3" fmla="*/ 0 w 3960440"/>
              <a:gd name="connsiteY3" fmla="*/ 1191999 h 1191999"/>
              <a:gd name="connsiteX4" fmla="*/ 0 w 3960440"/>
              <a:gd name="connsiteY4" fmla="*/ 0 h 1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0440" h="1191999">
                <a:moveTo>
                  <a:pt x="0" y="0"/>
                </a:moveTo>
                <a:lnTo>
                  <a:pt x="3960440" y="0"/>
                </a:lnTo>
                <a:lnTo>
                  <a:pt x="3960440" y="1191999"/>
                </a:lnTo>
                <a:lnTo>
                  <a:pt x="0" y="11919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17348" tIns="117348" rIns="117348" bIns="528588" numCol="1" spcCol="1270" anchor="ctr" anchorCtr="0">
            <a:noAutofit/>
          </a:bodyPr>
          <a:lstStyle/>
          <a:p>
            <a:pPr algn="ctr" defTabSz="733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33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33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млн. руб</a:t>
            </a:r>
            <a:r>
              <a:rPr lang="ru-RU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99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755576" y="980728"/>
            <a:ext cx="7920880" cy="1413658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Представлено для обсуждения родительской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общественности, согласовано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 Управлением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Роспотребнадзора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по Чувашской Республике - Чувашии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57290" y="2428868"/>
            <a:ext cx="6715172" cy="10715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Применяется во всех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общеобразовательных учреждениях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варианта меню по сезонам с учётом возрастов</a:t>
            </a:r>
            <a:endParaRPr lang="ru-RU" sz="1600" b="1" dirty="0" smtClean="0">
              <a:solidFill>
                <a:prstClr val="black"/>
              </a:solidFill>
            </a:endParaRPr>
          </a:p>
          <a:p>
            <a:pPr lvl="0" algn="ctr"/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82" y="4061789"/>
            <a:ext cx="4034017" cy="2607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3C48D36F-7B11-4504-A178-F450D1C00E65}"/>
              </a:ext>
            </a:extLst>
          </p:cNvPr>
          <p:cNvSpPr txBox="1">
            <a:spLocks/>
          </p:cNvSpPr>
          <p:nvPr/>
        </p:nvSpPr>
        <p:spPr>
          <a:xfrm>
            <a:off x="1504186" y="421389"/>
            <a:ext cx="7128792" cy="64850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Единое цикличное меню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C:\Users\User\Desktop\Гуляева\Питание\фото процесс питания. меню\гимназия 4\7B9D676C-A04D-4A1C-BB28-4ECB5A8BCB6A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143380"/>
            <a:ext cx="385765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3902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3C48D36F-7B11-4504-A178-F450D1C00E65}"/>
              </a:ext>
            </a:extLst>
          </p:cNvPr>
          <p:cNvSpPr txBox="1">
            <a:spLocks/>
          </p:cNvSpPr>
          <p:nvPr/>
        </p:nvSpPr>
        <p:spPr>
          <a:xfrm>
            <a:off x="2123728" y="491397"/>
            <a:ext cx="7128792" cy="64850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питания в период распространения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короновирусной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инфекции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340768"/>
            <a:ext cx="374441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Меры профилактики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5662" y="2297933"/>
            <a:ext cx="3734290" cy="5319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Генеральная и ежедневная уборка столовых 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пищеблоков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2932218"/>
            <a:ext cx="3744416" cy="5319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графика приёма пищи для каждого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класса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3567730"/>
            <a:ext cx="3744416" cy="5319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300" b="1" smtClean="0">
                <a:latin typeface="Arial" panose="020B0604020202020204" pitchFamily="34" charset="0"/>
                <a:cs typeface="Arial" panose="020B0604020202020204" pitchFamily="34" charset="0"/>
              </a:rPr>
              <a:t>Обеззараживание воздуха рециркуляторами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4200789"/>
            <a:ext cx="3744416" cy="5319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Гигиеническая обработка рук с использованием антисептиков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5662" y="4836301"/>
            <a:ext cx="3734290" cy="75293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Сотрудники, участвующие в приготовлении и раздаче пищи используют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индивидуальной защиты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дыхания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и перчатки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2677" y="5692919"/>
            <a:ext cx="3734290" cy="6634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Мытьё посуду и столовых приборов в посудомоечных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машинах 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при максимальной температуре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1925706" y="1892876"/>
            <a:ext cx="684076" cy="316657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84" y="1994076"/>
            <a:ext cx="4128118" cy="3144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3597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196752"/>
            <a:ext cx="8568952" cy="6179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Бесплатное горячее питание для младших классов организовано  в 57 организациях.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26460"/>
            <a:ext cx="3528392" cy="2573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3C48D36F-7B11-4504-A178-F450D1C00E65}"/>
              </a:ext>
            </a:extLst>
          </p:cNvPr>
          <p:cNvSpPr txBox="1">
            <a:spLocks/>
          </p:cNvSpPr>
          <p:nvPr/>
        </p:nvSpPr>
        <p:spPr>
          <a:xfrm>
            <a:off x="2123728" y="418110"/>
            <a:ext cx="7020272" cy="3819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бесплатного горячего питания для 1 – 4 классов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5445225"/>
            <a:ext cx="8568952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Охват  30 089 чел.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4854470"/>
            <a:ext cx="8568952" cy="4872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Выделено 113, 9 млн. руб.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5958545"/>
            <a:ext cx="8568952" cy="4947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Стоимость питания на одного ребёнка – 52, 36 руб.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562" y="2044315"/>
            <a:ext cx="3519870" cy="2567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3565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3C48D36F-7B11-4504-A178-F450D1C00E65}"/>
              </a:ext>
            </a:extLst>
          </p:cNvPr>
          <p:cNvSpPr txBox="1">
            <a:spLocks/>
          </p:cNvSpPr>
          <p:nvPr/>
        </p:nvSpPr>
        <p:spPr>
          <a:xfrm>
            <a:off x="2195736" y="466428"/>
            <a:ext cx="7128792" cy="50322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Льготное питание в детских садах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773045"/>
              </p:ext>
            </p:extLst>
          </p:nvPr>
        </p:nvGraphicFramePr>
        <p:xfrm>
          <a:off x="683568" y="1059335"/>
          <a:ext cx="8136903" cy="549973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209092">
                  <a:extLst>
                    <a:ext uri="{9D8B030D-6E8A-4147-A177-3AD203B41FA5}">
                      <a16:colId xmlns:a16="http://schemas.microsoft.com/office/drawing/2014/main" xmlns="" val="3063341486"/>
                    </a:ext>
                  </a:extLst>
                </a:gridCol>
                <a:gridCol w="1389908">
                  <a:extLst>
                    <a:ext uri="{9D8B030D-6E8A-4147-A177-3AD203B41FA5}">
                      <a16:colId xmlns:a16="http://schemas.microsoft.com/office/drawing/2014/main" xmlns="" val="4227091916"/>
                    </a:ext>
                  </a:extLst>
                </a:gridCol>
                <a:gridCol w="1278386">
                  <a:extLst>
                    <a:ext uri="{9D8B030D-6E8A-4147-A177-3AD203B41FA5}">
                      <a16:colId xmlns:a16="http://schemas.microsoft.com/office/drawing/2014/main" xmlns="" val="599113045"/>
                    </a:ext>
                  </a:extLst>
                </a:gridCol>
                <a:gridCol w="1278386">
                  <a:extLst>
                    <a:ext uri="{9D8B030D-6E8A-4147-A177-3AD203B41FA5}">
                      <a16:colId xmlns:a16="http://schemas.microsoft.com/office/drawing/2014/main" xmlns="" val="3392147900"/>
                    </a:ext>
                  </a:extLst>
                </a:gridCol>
                <a:gridCol w="934805">
                  <a:extLst>
                    <a:ext uri="{9D8B030D-6E8A-4147-A177-3AD203B41FA5}">
                      <a16:colId xmlns:a16="http://schemas.microsoft.com/office/drawing/2014/main" xmlns="" val="514711241"/>
                    </a:ext>
                  </a:extLst>
                </a:gridCol>
                <a:gridCol w="1046326">
                  <a:extLst>
                    <a:ext uri="{9D8B030D-6E8A-4147-A177-3AD203B41FA5}">
                      <a16:colId xmlns:a16="http://schemas.microsoft.com/office/drawing/2014/main" xmlns="" val="2288445588"/>
                    </a:ext>
                  </a:extLst>
                </a:gridCol>
              </a:tblGrid>
              <a:tr h="1152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Льготная категория граждан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Основание предоставления льготы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Количество льготников в 2017 г., чел.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Количество льготников в 2018 г., чел.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Количество льготников в 2019 г., чел. (по итогам декабря)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Количество льготников за 8 мес. 2020 г., чел. (по итогам сентября)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8732420"/>
                  </a:ext>
                </a:extLst>
              </a:tr>
              <a:tr h="41405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местная инициатива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(затраты 14,6 млн. руб.)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0041426"/>
                  </a:ext>
                </a:extLst>
              </a:tr>
              <a:tr h="4140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Дети педагогических работников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Постановление администрации города Чебоксары от 07.10.2013 № 3206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192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220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183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164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4295530"/>
                  </a:ext>
                </a:extLst>
              </a:tr>
              <a:tr h="621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Дети прочего персонала (младших воспитателей, сторожей и т. д.)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1574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1837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1804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1887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2649473"/>
                  </a:ext>
                </a:extLst>
              </a:tr>
              <a:tr h="621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Дети из семей, имеющих трех и более детей (50%)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943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1291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1149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1069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9224979"/>
                  </a:ext>
                </a:extLst>
              </a:tr>
              <a:tr h="414058">
                <a:tc gridSpan="5"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федеральная норма</a:t>
                      </a: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(затраты 4,2 млн. руб.)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5079668"/>
                  </a:ext>
                </a:extLst>
              </a:tr>
              <a:tr h="207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Дети-инвалиды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ст. 65,  ст. 79 Федерального закона от 29.12.2012 № 273-ФЗ  «Об образовании в Российской Федерации»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283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335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317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281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5895552"/>
                  </a:ext>
                </a:extLst>
              </a:tr>
              <a:tr h="621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Дети сироты и оставшиеся без попечения родителей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84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81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82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99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8407025"/>
                  </a:ext>
                </a:extLst>
              </a:tr>
              <a:tr h="828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Дети с ОВЗ 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1165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1646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1652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1157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8491073"/>
                  </a:ext>
                </a:extLst>
              </a:tr>
              <a:tr h="207028"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ИТОГО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 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4 241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</a:rPr>
                        <a:t>5 410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5 187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4 657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8807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340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3C48D36F-7B11-4504-A178-F450D1C00E65}"/>
              </a:ext>
            </a:extLst>
          </p:cNvPr>
          <p:cNvSpPr txBox="1">
            <a:spLocks/>
          </p:cNvSpPr>
          <p:nvPr/>
        </p:nvSpPr>
        <p:spPr>
          <a:xfrm>
            <a:off x="2195736" y="466428"/>
            <a:ext cx="7128792" cy="50322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Льготное питание в школах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196752"/>
            <a:ext cx="8078174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сентября 2020 года введена новая мера социальной поддержки детям, находящимся в социально-опасном положении 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6846" y="2037714"/>
            <a:ext cx="3443106" cy="4677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Бесплатно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28146" y="2073424"/>
            <a:ext cx="343695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Освобождены от платы  на 50%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6846" y="2924171"/>
            <a:ext cx="3443106" cy="4677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43694" y="2924170"/>
            <a:ext cx="3443106" cy="4677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238379" y="2565184"/>
            <a:ext cx="360040" cy="29344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785227" y="2591021"/>
            <a:ext cx="360040" cy="29344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96846" y="3568338"/>
            <a:ext cx="3443106" cy="5603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состоянию на 31  мая 2020 года освобождены от платы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3233661" y="4232024"/>
            <a:ext cx="360040" cy="29344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4620890"/>
            <a:ext cx="1296144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100 %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89802" y="4620231"/>
            <a:ext cx="1296144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50 %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234411" y="4232024"/>
            <a:ext cx="360040" cy="29344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6846" y="5526548"/>
            <a:ext cx="1354874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1638 чел.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65609" y="5543866"/>
            <a:ext cx="1296144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2987 чел.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1202814" y="5136224"/>
            <a:ext cx="360040" cy="29344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3257854" y="5136223"/>
            <a:ext cx="360040" cy="29344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228146" y="3568338"/>
            <a:ext cx="3443106" cy="5603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состоянию на 1 октября 2020 года освобождены от платы</a:t>
            </a:r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5760132" y="4244698"/>
            <a:ext cx="360040" cy="29344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631700" y="4237657"/>
            <a:ext cx="360040" cy="29344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225651" y="4654195"/>
            <a:ext cx="1296144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100 %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45267" y="4652454"/>
            <a:ext cx="1502087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50 %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5757037" y="5168121"/>
            <a:ext cx="360040" cy="29344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7716290" y="5205856"/>
            <a:ext cx="360040" cy="29344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219934" y="5546478"/>
            <a:ext cx="1296144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1463 чел.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14608" y="5543866"/>
            <a:ext cx="1532746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1465 чел.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96846" y="6165304"/>
            <a:ext cx="7989954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130 чел. из семей, находящихся в социально-опасном положении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183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E6C7-BCFF-48DE-AC5B-4B75C2CC7E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3C48D36F-7B11-4504-A178-F450D1C00E65}"/>
              </a:ext>
            </a:extLst>
          </p:cNvPr>
          <p:cNvSpPr txBox="1">
            <a:spLocks/>
          </p:cNvSpPr>
          <p:nvPr/>
        </p:nvSpPr>
        <p:spPr>
          <a:xfrm>
            <a:off x="2195736" y="466428"/>
            <a:ext cx="7128792" cy="50322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Льготное питание в школах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120801"/>
              </p:ext>
            </p:extLst>
          </p:nvPr>
        </p:nvGraphicFramePr>
        <p:xfrm>
          <a:off x="251520" y="1196755"/>
          <a:ext cx="8640959" cy="529279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73359">
                  <a:extLst>
                    <a:ext uri="{9D8B030D-6E8A-4147-A177-3AD203B41FA5}">
                      <a16:colId xmlns:a16="http://schemas.microsoft.com/office/drawing/2014/main" xmlns="" val="1110971206"/>
                    </a:ext>
                  </a:extLst>
                </a:gridCol>
                <a:gridCol w="1729412">
                  <a:extLst>
                    <a:ext uri="{9D8B030D-6E8A-4147-A177-3AD203B41FA5}">
                      <a16:colId xmlns:a16="http://schemas.microsoft.com/office/drawing/2014/main" xmlns="" val="4192164404"/>
                    </a:ext>
                  </a:extLst>
                </a:gridCol>
                <a:gridCol w="1234547">
                  <a:extLst>
                    <a:ext uri="{9D8B030D-6E8A-4147-A177-3AD203B41FA5}">
                      <a16:colId xmlns:a16="http://schemas.microsoft.com/office/drawing/2014/main" xmlns="" val="2274176012"/>
                    </a:ext>
                  </a:extLst>
                </a:gridCol>
                <a:gridCol w="1234547">
                  <a:extLst>
                    <a:ext uri="{9D8B030D-6E8A-4147-A177-3AD203B41FA5}">
                      <a16:colId xmlns:a16="http://schemas.microsoft.com/office/drawing/2014/main" xmlns="" val="2226472340"/>
                    </a:ext>
                  </a:extLst>
                </a:gridCol>
                <a:gridCol w="1234547">
                  <a:extLst>
                    <a:ext uri="{9D8B030D-6E8A-4147-A177-3AD203B41FA5}">
                      <a16:colId xmlns:a16="http://schemas.microsoft.com/office/drawing/2014/main" xmlns="" val="960564792"/>
                    </a:ext>
                  </a:extLst>
                </a:gridCol>
                <a:gridCol w="1234547">
                  <a:extLst>
                    <a:ext uri="{9D8B030D-6E8A-4147-A177-3AD203B41FA5}">
                      <a16:colId xmlns:a16="http://schemas.microsoft.com/office/drawing/2014/main" xmlns="" val="3780648993"/>
                    </a:ext>
                  </a:extLst>
                </a:gridCol>
              </a:tblGrid>
              <a:tr h="636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Льготная категория граждан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Основание предоставления льготы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Количество льготников в 2017 г., чел.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Количество льготников в 2018 г., чел.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Количество льготников в 2019 г., чел.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Количество льготников в 2020 г., чел.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7444229"/>
                  </a:ext>
                </a:extLst>
              </a:tr>
              <a:tr h="419724"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местная инициатива</a:t>
                      </a:r>
                    </a:p>
                    <a:p>
                      <a:pPr algn="ctr"/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(затраты 20,5 млн. руб.)</a:t>
                      </a:r>
                      <a:endParaRPr lang="ru-RU" sz="1200" b="1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9052734"/>
                  </a:ext>
                </a:extLst>
              </a:tr>
              <a:tr h="11059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Количество детей, освобожденных от оплаты на 100%от стоимости обеда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Постановление администрации города Чебоксары от 12.09.2007 № 214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1523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1539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1527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1638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2751801"/>
                  </a:ext>
                </a:extLst>
              </a:tr>
              <a:tr h="8126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Количество детей, освобожденных от оплаты на 50% от стоимости обеда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2536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2795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2715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2987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1492389"/>
                  </a:ext>
                </a:extLst>
              </a:tr>
              <a:tr h="419724"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федеральная норма</a:t>
                      </a:r>
                    </a:p>
                    <a:p>
                      <a:pPr algn="ctr"/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(затраты 5,5 млн. руб.)</a:t>
                      </a:r>
                      <a:endParaRPr lang="ru-RU" sz="1200" b="1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4598479"/>
                  </a:ext>
                </a:extLst>
              </a:tr>
              <a:tr h="12256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Дети с ОВЗ  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ст. 79 Федерального закона от 29.12.2012 № 273-ФЗ  «Об образовании в Российской Федерации»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373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494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526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637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2822668"/>
                  </a:ext>
                </a:extLst>
              </a:tr>
              <a:tr h="63640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Количество детей, пользующихся льготным питанием, всего: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4432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4828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4768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5262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4436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694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2967</Words>
  <Application>Microsoft Office PowerPoint</Application>
  <PresentationFormat>Экран (4:3)</PresentationFormat>
  <Paragraphs>421</Paragraphs>
  <Slides>27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20_Тема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71</cp:revision>
  <dcterms:created xsi:type="dcterms:W3CDTF">2020-07-24T15:27:30Z</dcterms:created>
  <dcterms:modified xsi:type="dcterms:W3CDTF">2022-04-12T09:33:38Z</dcterms:modified>
</cp:coreProperties>
</file>